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334" r:id="rId2"/>
    <p:sldId id="335" r:id="rId3"/>
    <p:sldId id="257" r:id="rId4"/>
    <p:sldId id="258" r:id="rId5"/>
    <p:sldId id="326" r:id="rId6"/>
    <p:sldId id="327" r:id="rId7"/>
    <p:sldId id="328" r:id="rId8"/>
    <p:sldId id="329" r:id="rId9"/>
    <p:sldId id="330" r:id="rId10"/>
    <p:sldId id="331" r:id="rId11"/>
    <p:sldId id="332" r:id="rId12"/>
    <p:sldId id="261" r:id="rId13"/>
    <p:sldId id="262" r:id="rId14"/>
    <p:sldId id="323" r:id="rId15"/>
    <p:sldId id="324" r:id="rId16"/>
    <p:sldId id="325" r:id="rId17"/>
    <p:sldId id="336" r:id="rId18"/>
    <p:sldId id="333" r:id="rId19"/>
    <p:sldId id="264" r:id="rId20"/>
    <p:sldId id="265" r:id="rId21"/>
    <p:sldId id="267" r:id="rId22"/>
    <p:sldId id="268" r:id="rId23"/>
    <p:sldId id="339" r:id="rId24"/>
    <p:sldId id="340" r:id="rId25"/>
    <p:sldId id="341" r:id="rId26"/>
    <p:sldId id="343" r:id="rId27"/>
    <p:sldId id="344" r:id="rId28"/>
    <p:sldId id="337" r:id="rId29"/>
    <p:sldId id="342" r:id="rId30"/>
    <p:sldId id="338" r:id="rId31"/>
    <p:sldId id="269" r:id="rId32"/>
    <p:sldId id="270" r:id="rId33"/>
    <p:sldId id="271" r:id="rId34"/>
    <p:sldId id="272" r:id="rId35"/>
    <p:sldId id="273" r:id="rId36"/>
    <p:sldId id="276" r:id="rId37"/>
    <p:sldId id="277" r:id="rId38"/>
    <p:sldId id="278" r:id="rId39"/>
    <p:sldId id="279" r:id="rId40"/>
    <p:sldId id="281" r:id="rId41"/>
    <p:sldId id="282" r:id="rId42"/>
    <p:sldId id="304" r:id="rId43"/>
    <p:sldId id="305" r:id="rId44"/>
    <p:sldId id="345" r:id="rId45"/>
    <p:sldId id="308" r:id="rId46"/>
    <p:sldId id="309" r:id="rId47"/>
    <p:sldId id="310" r:id="rId48"/>
    <p:sldId id="311" r:id="rId49"/>
    <p:sldId id="312" r:id="rId50"/>
    <p:sldId id="314" r:id="rId51"/>
    <p:sldId id="315" r:id="rId52"/>
    <p:sldId id="316" r:id="rId53"/>
    <p:sldId id="317" r:id="rId54"/>
    <p:sldId id="346" r:id="rId55"/>
    <p:sldId id="347" r:id="rId56"/>
    <p:sldId id="348" r:id="rId57"/>
    <p:sldId id="349" r:id="rId58"/>
  </p:sldIdLst>
  <p:sldSz cx="6057900" cy="4686300"/>
  <p:notesSz cx="6057900" cy="4686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0" d="100"/>
          <a:sy n="100" d="100"/>
        </p:scale>
        <p:origin x="864"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25725" cy="2349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432175" y="0"/>
            <a:ext cx="2624138" cy="234950"/>
          </a:xfrm>
          <a:prstGeom prst="rect">
            <a:avLst/>
          </a:prstGeom>
        </p:spPr>
        <p:txBody>
          <a:bodyPr vert="horz" lIns="91440" tIns="45720" rIns="91440" bIns="45720" rtlCol="0"/>
          <a:lstStyle>
            <a:lvl1pPr algn="r">
              <a:defRPr sz="1200"/>
            </a:lvl1pPr>
          </a:lstStyle>
          <a:p>
            <a:fld id="{D1D18901-D32C-47E9-95D7-08CCF617747D}" type="datetimeFigureOut">
              <a:rPr lang="en-US" smtClean="0"/>
              <a:t>9/8/2020</a:t>
            </a:fld>
            <a:endParaRPr lang="en-US"/>
          </a:p>
        </p:txBody>
      </p:sp>
      <p:sp>
        <p:nvSpPr>
          <p:cNvPr id="4" name="Footer Placeholder 3"/>
          <p:cNvSpPr>
            <a:spLocks noGrp="1"/>
          </p:cNvSpPr>
          <p:nvPr>
            <p:ph type="ftr" sz="quarter" idx="2"/>
          </p:nvPr>
        </p:nvSpPr>
        <p:spPr>
          <a:xfrm>
            <a:off x="0" y="4451350"/>
            <a:ext cx="2625725" cy="2349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432175" y="4451350"/>
            <a:ext cx="2624138" cy="234950"/>
          </a:xfrm>
          <a:prstGeom prst="rect">
            <a:avLst/>
          </a:prstGeom>
        </p:spPr>
        <p:txBody>
          <a:bodyPr vert="horz" lIns="91440" tIns="45720" rIns="91440" bIns="45720" rtlCol="0" anchor="b"/>
          <a:lstStyle>
            <a:lvl1pPr algn="r">
              <a:defRPr sz="1200"/>
            </a:lvl1pPr>
          </a:lstStyle>
          <a:p>
            <a:fld id="{7CEF9487-F8A3-4DB3-B16B-711CD27DAA5C}" type="slidenum">
              <a:rPr lang="en-US" smtClean="0"/>
              <a:t>‹#›</a:t>
            </a:fld>
            <a:endParaRPr lang="en-US"/>
          </a:p>
        </p:txBody>
      </p:sp>
    </p:spTree>
    <p:extLst>
      <p:ext uri="{BB962C8B-B14F-4D97-AF65-F5344CB8AC3E}">
        <p14:creationId xmlns:p14="http://schemas.microsoft.com/office/powerpoint/2010/main" val="388032425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25725" cy="2349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432175" y="0"/>
            <a:ext cx="2624138" cy="234950"/>
          </a:xfrm>
          <a:prstGeom prst="rect">
            <a:avLst/>
          </a:prstGeom>
        </p:spPr>
        <p:txBody>
          <a:bodyPr vert="horz" lIns="91440" tIns="45720" rIns="91440" bIns="45720" rtlCol="0"/>
          <a:lstStyle>
            <a:lvl1pPr algn="r">
              <a:defRPr sz="1200"/>
            </a:lvl1pPr>
          </a:lstStyle>
          <a:p>
            <a:fld id="{691BC849-AE5D-4771-BF6F-C7443A06F8AC}" type="datetimeFigureOut">
              <a:rPr lang="en-US" smtClean="0"/>
              <a:t>9/8/2020</a:t>
            </a:fld>
            <a:endParaRPr lang="en-US"/>
          </a:p>
        </p:txBody>
      </p:sp>
      <p:sp>
        <p:nvSpPr>
          <p:cNvPr id="4" name="Slide Image Placeholder 3"/>
          <p:cNvSpPr>
            <a:spLocks noGrp="1" noRot="1" noChangeAspect="1"/>
          </p:cNvSpPr>
          <p:nvPr>
            <p:ph type="sldImg" idx="2"/>
          </p:nvPr>
        </p:nvSpPr>
        <p:spPr>
          <a:xfrm>
            <a:off x="2006600" y="585788"/>
            <a:ext cx="2044700" cy="1581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06425" y="2255838"/>
            <a:ext cx="4845050" cy="1844675"/>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4451350"/>
            <a:ext cx="2625725" cy="2349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432175" y="4451350"/>
            <a:ext cx="2624138" cy="234950"/>
          </a:xfrm>
          <a:prstGeom prst="rect">
            <a:avLst/>
          </a:prstGeom>
        </p:spPr>
        <p:txBody>
          <a:bodyPr vert="horz" lIns="91440" tIns="45720" rIns="91440" bIns="45720" rtlCol="0" anchor="b"/>
          <a:lstStyle>
            <a:lvl1pPr algn="r">
              <a:defRPr sz="1200"/>
            </a:lvl1pPr>
          </a:lstStyle>
          <a:p>
            <a:fld id="{0AA3A394-E37C-4864-AD28-150ECBC0FB6F}" type="slidenum">
              <a:rPr lang="en-US" smtClean="0"/>
              <a:t>‹#›</a:t>
            </a:fld>
            <a:endParaRPr lang="en-US"/>
          </a:p>
        </p:txBody>
      </p:sp>
    </p:spTree>
    <p:extLst>
      <p:ext uri="{BB962C8B-B14F-4D97-AF65-F5344CB8AC3E}">
        <p14:creationId xmlns:p14="http://schemas.microsoft.com/office/powerpoint/2010/main" val="358517730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0"/>
          </p:nvPr>
        </p:nvSpPr>
        <p:spPr/>
        <p:txBody>
          <a:bodyPr/>
          <a:lstStyle/>
          <a:p>
            <a:fld id="{58C5B99C-5FB6-4AC9-98B9-E33A2C49B671}" type="datetime1">
              <a:rPr lang="en-IN" smtClean="0"/>
              <a:t>08-09-2020</a:t>
            </a:fld>
            <a:endParaRPr lang="en-IN"/>
          </a:p>
        </p:txBody>
      </p:sp>
      <p:sp>
        <p:nvSpPr>
          <p:cNvPr id="5" name="Slide Number Placeholder 4"/>
          <p:cNvSpPr>
            <a:spLocks noGrp="1"/>
          </p:cNvSpPr>
          <p:nvPr>
            <p:ph type="sldNum" sz="quarter" idx="11"/>
          </p:nvPr>
        </p:nvSpPr>
        <p:spPr/>
        <p:txBody>
          <a:bodyPr/>
          <a:lstStyle/>
          <a:p>
            <a:fld id="{364D8D6C-60CE-4DAB-AFE3-38849C604E9F}" type="slidenum">
              <a:rPr lang="en-IN" smtClean="0"/>
              <a:t>14</a:t>
            </a:fld>
            <a:endParaRPr lang="en-IN"/>
          </a:p>
        </p:txBody>
      </p:sp>
    </p:spTree>
    <p:extLst>
      <p:ext uri="{BB962C8B-B14F-4D97-AF65-F5344CB8AC3E}">
        <p14:creationId xmlns:p14="http://schemas.microsoft.com/office/powerpoint/2010/main" val="3968426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5137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54342" y="1452753"/>
            <a:ext cx="5149215" cy="98412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908685" y="2624328"/>
            <a:ext cx="4240530" cy="11715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tx1"/>
                </a:solidFill>
                <a:latin typeface="Arial"/>
                <a:cs typeface="Arial"/>
              </a:defRPr>
            </a:lvl1pPr>
          </a:lstStyle>
          <a:p>
            <a:pPr marL="12700">
              <a:lnSpc>
                <a:spcPct val="100000"/>
              </a:lnSpc>
              <a:spcBef>
                <a:spcPts val="40"/>
              </a:spcBef>
            </a:pPr>
            <a:r>
              <a:rPr lang="en-US" smtClean="0"/>
              <a:t>Sunil Gupta, UPES</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B65863A-1F70-4577-BFC5-5C23CF2B183F}" type="datetime1">
              <a:rPr lang="en-US" smtClean="0"/>
              <a:t>9/8/2020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5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tx1"/>
                </a:solidFill>
                <a:latin typeface="Arial"/>
                <a:cs typeface="Arial"/>
              </a:defRPr>
            </a:lvl1pPr>
          </a:lstStyle>
          <a:p>
            <a:pPr marL="12700">
              <a:lnSpc>
                <a:spcPct val="100000"/>
              </a:lnSpc>
              <a:spcBef>
                <a:spcPts val="40"/>
              </a:spcBef>
            </a:pPr>
            <a:r>
              <a:rPr lang="en-US" smtClean="0"/>
              <a:t>Sunil Gupta, UPES</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80DC80B4-B199-4365-9CB5-78B4DADF462E}" type="datetime1">
              <a:rPr lang="en-US" smtClean="0"/>
              <a:t>9/8/2020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50" b="1" i="0">
                <a:solidFill>
                  <a:schemeClr val="tx1"/>
                </a:solidFill>
                <a:latin typeface="Arial"/>
                <a:cs typeface="Arial"/>
              </a:defRPr>
            </a:lvl1pPr>
          </a:lstStyle>
          <a:p>
            <a:endParaRPr/>
          </a:p>
        </p:txBody>
      </p:sp>
      <p:sp>
        <p:nvSpPr>
          <p:cNvPr id="3" name="Holder 3"/>
          <p:cNvSpPr>
            <a:spLocks noGrp="1"/>
          </p:cNvSpPr>
          <p:nvPr>
            <p:ph sz="half" idx="2"/>
          </p:nvPr>
        </p:nvSpPr>
        <p:spPr>
          <a:xfrm>
            <a:off x="302895" y="1077849"/>
            <a:ext cx="2635186" cy="309295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119818" y="1077849"/>
            <a:ext cx="2635186" cy="309295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00" b="0" i="0">
                <a:solidFill>
                  <a:schemeClr val="tx1"/>
                </a:solidFill>
                <a:latin typeface="Arial"/>
                <a:cs typeface="Arial"/>
              </a:defRPr>
            </a:lvl1pPr>
          </a:lstStyle>
          <a:p>
            <a:pPr marL="12700">
              <a:lnSpc>
                <a:spcPct val="100000"/>
              </a:lnSpc>
              <a:spcBef>
                <a:spcPts val="40"/>
              </a:spcBef>
            </a:pPr>
            <a:r>
              <a:rPr lang="en-US" smtClean="0"/>
              <a:t>Sunil Gupta, UPES</a:t>
            </a: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6E8E720A-036E-4924-BEF9-46A1C4385038}" type="datetime1">
              <a:rPr lang="en-US" smtClean="0"/>
              <a:t>9/8/2020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5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600" b="0" i="0">
                <a:solidFill>
                  <a:schemeClr val="tx1"/>
                </a:solidFill>
                <a:latin typeface="Arial"/>
                <a:cs typeface="Arial"/>
              </a:defRPr>
            </a:lvl1pPr>
          </a:lstStyle>
          <a:p>
            <a:pPr marL="12700">
              <a:lnSpc>
                <a:spcPct val="100000"/>
              </a:lnSpc>
              <a:spcBef>
                <a:spcPts val="40"/>
              </a:spcBef>
            </a:pPr>
            <a:r>
              <a:rPr lang="en-US" smtClean="0"/>
              <a:t>Sunil Gupta, UPES</a:t>
            </a: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D9E00351-05DD-4388-9B2B-8A5D08B7321B}" type="datetime1">
              <a:rPr lang="en-US" smtClean="0"/>
              <a:t>9/8/2020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00" b="0" i="0">
                <a:solidFill>
                  <a:schemeClr val="tx1"/>
                </a:solidFill>
                <a:latin typeface="Arial"/>
                <a:cs typeface="Arial"/>
              </a:defRPr>
            </a:lvl1pPr>
          </a:lstStyle>
          <a:p>
            <a:pPr marL="12700">
              <a:lnSpc>
                <a:spcPct val="100000"/>
              </a:lnSpc>
              <a:spcBef>
                <a:spcPts val="40"/>
              </a:spcBef>
            </a:pPr>
            <a:r>
              <a:rPr lang="en-US" smtClean="0"/>
              <a:t>Sunil Gupta, UPES</a:t>
            </a: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B2B164DF-70F3-4CE0-85F3-D89A48BAAE55}" type="datetime1">
              <a:rPr lang="en-US" smtClean="0"/>
              <a:t>9/8/2020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3325" y="2658976"/>
            <a:ext cx="5224939" cy="458715"/>
          </a:xfrm>
        </p:spPr>
        <p:txBody>
          <a:bodyPr anchor="b"/>
          <a:lstStyle>
            <a:lvl1pPr>
              <a:defRPr sz="2981" baseline="0"/>
            </a:lvl1pPr>
          </a:lstStyle>
          <a:p>
            <a:r>
              <a:rPr lang="en-US" dirty="0" smtClean="0"/>
              <a:t>Chapter name</a:t>
            </a:r>
            <a:endParaRPr lang="en-US" dirty="0"/>
          </a:p>
        </p:txBody>
      </p:sp>
      <p:sp>
        <p:nvSpPr>
          <p:cNvPr id="3" name="Text Placeholder 2"/>
          <p:cNvSpPr>
            <a:spLocks noGrp="1"/>
          </p:cNvSpPr>
          <p:nvPr>
            <p:ph type="body" idx="1" hasCustomPrompt="1"/>
          </p:nvPr>
        </p:nvSpPr>
        <p:spPr>
          <a:xfrm>
            <a:off x="413325" y="3136133"/>
            <a:ext cx="5224939" cy="1025128"/>
          </a:xfrm>
        </p:spPr>
        <p:txBody>
          <a:bodyPr>
            <a:normAutofit/>
          </a:bodyPr>
          <a:lstStyle>
            <a:lvl1pPr marL="0" indent="0">
              <a:buNone/>
              <a:defRPr sz="1789" baseline="0">
                <a:solidFill>
                  <a:schemeClr val="bg2">
                    <a:lumMod val="50000"/>
                  </a:schemeClr>
                </a:solidFill>
              </a:defRPr>
            </a:lvl1pPr>
            <a:lvl2pPr marL="227183" indent="0">
              <a:buNone/>
              <a:defRPr sz="994">
                <a:solidFill>
                  <a:schemeClr val="tx1">
                    <a:tint val="75000"/>
                  </a:schemeClr>
                </a:solidFill>
              </a:defRPr>
            </a:lvl2pPr>
            <a:lvl3pPr marL="454365" indent="0">
              <a:buNone/>
              <a:defRPr sz="894">
                <a:solidFill>
                  <a:schemeClr val="tx1">
                    <a:tint val="75000"/>
                  </a:schemeClr>
                </a:solidFill>
              </a:defRPr>
            </a:lvl3pPr>
            <a:lvl4pPr marL="681548" indent="0">
              <a:buNone/>
              <a:defRPr sz="795">
                <a:solidFill>
                  <a:schemeClr val="tx1">
                    <a:tint val="75000"/>
                  </a:schemeClr>
                </a:solidFill>
              </a:defRPr>
            </a:lvl4pPr>
            <a:lvl5pPr marL="908731" indent="0">
              <a:buNone/>
              <a:defRPr sz="795">
                <a:solidFill>
                  <a:schemeClr val="tx1">
                    <a:tint val="75000"/>
                  </a:schemeClr>
                </a:solidFill>
              </a:defRPr>
            </a:lvl5pPr>
            <a:lvl6pPr marL="1135913" indent="0">
              <a:buNone/>
              <a:defRPr sz="795">
                <a:solidFill>
                  <a:schemeClr val="tx1">
                    <a:tint val="75000"/>
                  </a:schemeClr>
                </a:solidFill>
              </a:defRPr>
            </a:lvl6pPr>
            <a:lvl7pPr marL="1363096" indent="0">
              <a:buNone/>
              <a:defRPr sz="795">
                <a:solidFill>
                  <a:schemeClr val="tx1">
                    <a:tint val="75000"/>
                  </a:schemeClr>
                </a:solidFill>
              </a:defRPr>
            </a:lvl7pPr>
            <a:lvl8pPr marL="1590279" indent="0">
              <a:buNone/>
              <a:defRPr sz="795">
                <a:solidFill>
                  <a:schemeClr val="tx1">
                    <a:tint val="75000"/>
                  </a:schemeClr>
                </a:solidFill>
              </a:defRPr>
            </a:lvl8pPr>
            <a:lvl9pPr marL="1817461" indent="0">
              <a:buNone/>
              <a:defRPr sz="795">
                <a:solidFill>
                  <a:schemeClr val="tx1">
                    <a:tint val="75000"/>
                  </a:schemeClr>
                </a:solidFill>
              </a:defRPr>
            </a:lvl9pPr>
          </a:lstStyle>
          <a:p>
            <a:pPr lvl="0"/>
            <a:r>
              <a:rPr lang="en-US" dirty="0" smtClean="0"/>
              <a:t>Chapter no</a:t>
            </a:r>
          </a:p>
        </p:txBody>
      </p:sp>
      <p:sp>
        <p:nvSpPr>
          <p:cNvPr id="4" name="Date Placeholder 3"/>
          <p:cNvSpPr>
            <a:spLocks noGrp="1"/>
          </p:cNvSpPr>
          <p:nvPr>
            <p:ph type="dt" sz="half" idx="10"/>
          </p:nvPr>
        </p:nvSpPr>
        <p:spPr>
          <a:xfrm>
            <a:off x="302895" y="4358259"/>
            <a:ext cx="1393317" cy="276999"/>
          </a:xfrm>
        </p:spPr>
        <p:txBody>
          <a:bodyPr/>
          <a:lstStyle/>
          <a:p>
            <a:fld id="{C3C95271-EAF6-4654-82A8-BE1747C4483D}" type="datetimeFigureOut">
              <a:rPr lang="en-US" smtClean="0"/>
              <a:t>9/8/2020</a:t>
            </a:fld>
            <a:endParaRPr lang="en-US" dirty="0"/>
          </a:p>
        </p:txBody>
      </p:sp>
      <p:sp>
        <p:nvSpPr>
          <p:cNvPr id="5" name="Footer Placeholder 4"/>
          <p:cNvSpPr>
            <a:spLocks noGrp="1"/>
          </p:cNvSpPr>
          <p:nvPr>
            <p:ph type="ftr" sz="quarter" idx="11"/>
          </p:nvPr>
        </p:nvSpPr>
        <p:spPr>
          <a:xfrm>
            <a:off x="2386838" y="4560422"/>
            <a:ext cx="1196975" cy="184666"/>
          </a:xfrm>
        </p:spPr>
        <p:txBody>
          <a:bodyPr/>
          <a:lstStyle>
            <a:lvl1pPr>
              <a:defRPr>
                <a:solidFill>
                  <a:schemeClr val="bg2">
                    <a:lumMod val="50000"/>
                  </a:schemeClr>
                </a:solidFill>
              </a:defRPr>
            </a:lvl1pPr>
          </a:lstStyle>
          <a:p>
            <a:r>
              <a:rPr lang="en-US" dirty="0" smtClean="0"/>
              <a:t>© Oxford University Press India. All rights reserved.</a:t>
            </a:r>
            <a:endParaRPr lang="en-US" dirty="0"/>
          </a:p>
        </p:txBody>
      </p:sp>
      <p:sp>
        <p:nvSpPr>
          <p:cNvPr id="6" name="Slide Number Placeholder 5"/>
          <p:cNvSpPr>
            <a:spLocks noGrp="1"/>
          </p:cNvSpPr>
          <p:nvPr>
            <p:ph type="sldNum" sz="quarter" idx="12"/>
          </p:nvPr>
        </p:nvSpPr>
        <p:spPr>
          <a:xfrm>
            <a:off x="4361688" y="4358259"/>
            <a:ext cx="1393317" cy="276999"/>
          </a:xfrm>
        </p:spPr>
        <p:txBody>
          <a:bodyPr/>
          <a:lstStyle/>
          <a:p>
            <a:fld id="{F668F581-6023-4562-B0C8-C7FA9B9410A5}" type="slidenum">
              <a:rPr lang="en-US" smtClean="0"/>
              <a:t>‹#›</a:t>
            </a:fld>
            <a:endParaRPr lang="en-US" dirty="0"/>
          </a:p>
        </p:txBody>
      </p:sp>
    </p:spTree>
    <p:extLst>
      <p:ext uri="{BB962C8B-B14F-4D97-AF65-F5344CB8AC3E}">
        <p14:creationId xmlns:p14="http://schemas.microsoft.com/office/powerpoint/2010/main" val="2604383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473394" y="268581"/>
            <a:ext cx="478994" cy="195880"/>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a:xfrm>
            <a:off x="132842" y="68833"/>
            <a:ext cx="3488054" cy="282575"/>
          </a:xfrm>
          <a:prstGeom prst="rect">
            <a:avLst/>
          </a:prstGeom>
        </p:spPr>
        <p:txBody>
          <a:bodyPr wrap="square" lIns="0" tIns="0" rIns="0" bIns="0">
            <a:spAutoFit/>
          </a:bodyPr>
          <a:lstStyle>
            <a:lvl1pPr>
              <a:defRPr sz="1650" b="1" i="0">
                <a:solidFill>
                  <a:schemeClr val="tx1"/>
                </a:solidFill>
                <a:latin typeface="Arial"/>
                <a:cs typeface="Arial"/>
              </a:defRPr>
            </a:lvl1pPr>
          </a:lstStyle>
          <a:p>
            <a:endParaRPr/>
          </a:p>
        </p:txBody>
      </p:sp>
      <p:sp>
        <p:nvSpPr>
          <p:cNvPr id="3" name="Holder 3"/>
          <p:cNvSpPr>
            <a:spLocks noGrp="1"/>
          </p:cNvSpPr>
          <p:nvPr>
            <p:ph type="body" idx="1"/>
          </p:nvPr>
        </p:nvSpPr>
        <p:spPr>
          <a:xfrm>
            <a:off x="132079" y="725413"/>
            <a:ext cx="5793740" cy="183578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386838" y="4560422"/>
            <a:ext cx="1196975" cy="111125"/>
          </a:xfrm>
          <a:prstGeom prst="rect">
            <a:avLst/>
          </a:prstGeom>
        </p:spPr>
        <p:txBody>
          <a:bodyPr wrap="square" lIns="0" tIns="0" rIns="0" bIns="0">
            <a:spAutoFit/>
          </a:bodyPr>
          <a:lstStyle>
            <a:lvl1pPr>
              <a:defRPr sz="600" b="0" i="0">
                <a:solidFill>
                  <a:schemeClr val="tx1"/>
                </a:solidFill>
                <a:latin typeface="Arial"/>
                <a:cs typeface="Arial"/>
              </a:defRPr>
            </a:lvl1pPr>
          </a:lstStyle>
          <a:p>
            <a:pPr marL="12700">
              <a:lnSpc>
                <a:spcPct val="100000"/>
              </a:lnSpc>
              <a:spcBef>
                <a:spcPts val="40"/>
              </a:spcBef>
            </a:pPr>
            <a:r>
              <a:rPr lang="en-US" smtClean="0"/>
              <a:t>Sunil Gupta, UPES</a:t>
            </a:r>
            <a:endParaRPr dirty="0"/>
          </a:p>
        </p:txBody>
      </p:sp>
      <p:sp>
        <p:nvSpPr>
          <p:cNvPr id="5" name="Holder 5"/>
          <p:cNvSpPr>
            <a:spLocks noGrp="1"/>
          </p:cNvSpPr>
          <p:nvPr>
            <p:ph type="dt" sz="half" idx="6"/>
          </p:nvPr>
        </p:nvSpPr>
        <p:spPr>
          <a:xfrm>
            <a:off x="302895" y="4358259"/>
            <a:ext cx="1393317" cy="234315"/>
          </a:xfrm>
          <a:prstGeom prst="rect">
            <a:avLst/>
          </a:prstGeom>
        </p:spPr>
        <p:txBody>
          <a:bodyPr wrap="square" lIns="0" tIns="0" rIns="0" bIns="0">
            <a:spAutoFit/>
          </a:bodyPr>
          <a:lstStyle>
            <a:lvl1pPr algn="l">
              <a:defRPr>
                <a:solidFill>
                  <a:schemeClr val="tx1">
                    <a:tint val="75000"/>
                  </a:schemeClr>
                </a:solidFill>
              </a:defRPr>
            </a:lvl1pPr>
          </a:lstStyle>
          <a:p>
            <a:fld id="{D6AEF27B-6B37-4F0F-89A0-63137017D222}" type="datetime1">
              <a:rPr lang="en-US" smtClean="0"/>
              <a:t>9/8/2020</a:t>
            </a:fld>
            <a:endParaRPr lang="en-US"/>
          </a:p>
        </p:txBody>
      </p:sp>
      <p:sp>
        <p:nvSpPr>
          <p:cNvPr id="6" name="Holder 6"/>
          <p:cNvSpPr>
            <a:spLocks noGrp="1"/>
          </p:cNvSpPr>
          <p:nvPr>
            <p:ph type="sldNum" sz="quarter" idx="7"/>
          </p:nvPr>
        </p:nvSpPr>
        <p:spPr>
          <a:xfrm>
            <a:off x="4361688" y="4358259"/>
            <a:ext cx="1393317" cy="23431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sldNum="0"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hyperlink" Target="https://www.rapid7.com/fundamentals/vulnerabilities-exploits-threat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rapid7.com/fundamentals/types-of-attack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rapid7.com/solutions/complianc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ipexpert.gr/" TargetMode="External"/><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libri" panose="020F0502020204030204" pitchFamily="34" charset="0"/>
              </a:rPr>
              <a:t>Lecture-6-11  Unit-2</a:t>
            </a:r>
            <a:endParaRPr lang="en-US" b="1" dirty="0">
              <a:latin typeface="Calibri" panose="020F0502020204030204" pitchFamily="34" charset="0"/>
            </a:endParaRPr>
          </a:p>
        </p:txBody>
      </p:sp>
      <p:sp>
        <p:nvSpPr>
          <p:cNvPr id="3" name="Text Placeholder 2"/>
          <p:cNvSpPr>
            <a:spLocks noGrp="1"/>
          </p:cNvSpPr>
          <p:nvPr>
            <p:ph type="body" idx="1"/>
          </p:nvPr>
        </p:nvSpPr>
        <p:spPr/>
        <p:txBody>
          <a:bodyPr/>
          <a:lstStyle/>
          <a:p>
            <a:r>
              <a:rPr lang="en-US" b="1" dirty="0" smtClean="0">
                <a:solidFill>
                  <a:schemeClr val="tx1"/>
                </a:solidFill>
                <a:latin typeface="Calibri" panose="020F0502020204030204" pitchFamily="34" charset="0"/>
              </a:rPr>
              <a:t>Virtualization Technology </a:t>
            </a:r>
            <a:endParaRPr lang="en-US" b="1" dirty="0">
              <a:solidFill>
                <a:schemeClr val="tx1"/>
              </a:solidFill>
              <a:latin typeface="Calibri" panose="020F0502020204030204" pitchFamily="34" charset="0"/>
            </a:endParaRPr>
          </a:p>
        </p:txBody>
      </p:sp>
    </p:spTree>
    <p:extLst>
      <p:ext uri="{BB962C8B-B14F-4D97-AF65-F5344CB8AC3E}">
        <p14:creationId xmlns:p14="http://schemas.microsoft.com/office/powerpoint/2010/main" val="13372043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pic>
        <p:nvPicPr>
          <p:cNvPr id="3" name="Picture 2"/>
          <p:cNvPicPr>
            <a:picLocks noChangeAspect="1"/>
          </p:cNvPicPr>
          <p:nvPr/>
        </p:nvPicPr>
        <p:blipFill>
          <a:blip r:embed="rId2"/>
          <a:stretch>
            <a:fillRect/>
          </a:stretch>
        </p:blipFill>
        <p:spPr>
          <a:xfrm>
            <a:off x="119062" y="695325"/>
            <a:ext cx="5819775" cy="3295650"/>
          </a:xfrm>
          <a:prstGeom prst="rect">
            <a:avLst/>
          </a:prstGeom>
        </p:spPr>
      </p:pic>
    </p:spTree>
    <p:extLst>
      <p:ext uri="{BB962C8B-B14F-4D97-AF65-F5344CB8AC3E}">
        <p14:creationId xmlns:p14="http://schemas.microsoft.com/office/powerpoint/2010/main" val="1972308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pic>
        <p:nvPicPr>
          <p:cNvPr id="3" name="Picture 2"/>
          <p:cNvPicPr>
            <a:picLocks noChangeAspect="1"/>
          </p:cNvPicPr>
          <p:nvPr/>
        </p:nvPicPr>
        <p:blipFill>
          <a:blip r:embed="rId2"/>
          <a:stretch>
            <a:fillRect/>
          </a:stretch>
        </p:blipFill>
        <p:spPr>
          <a:xfrm>
            <a:off x="209551" y="628650"/>
            <a:ext cx="5638800" cy="3429000"/>
          </a:xfrm>
          <a:prstGeom prst="rect">
            <a:avLst/>
          </a:prstGeom>
        </p:spPr>
      </p:pic>
    </p:spTree>
    <p:extLst>
      <p:ext uri="{BB962C8B-B14F-4D97-AF65-F5344CB8AC3E}">
        <p14:creationId xmlns:p14="http://schemas.microsoft.com/office/powerpoint/2010/main" val="2887810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1120775" cy="282575"/>
          </a:xfrm>
          <a:prstGeom prst="rect">
            <a:avLst/>
          </a:prstGeom>
        </p:spPr>
        <p:txBody>
          <a:bodyPr vert="horz" wrap="square" lIns="0" tIns="17145" rIns="0" bIns="0" rtlCol="0">
            <a:spAutoFit/>
          </a:bodyPr>
          <a:lstStyle/>
          <a:p>
            <a:pPr marL="12700">
              <a:lnSpc>
                <a:spcPct val="100000"/>
              </a:lnSpc>
              <a:spcBef>
                <a:spcPts val="135"/>
              </a:spcBef>
            </a:pPr>
            <a:r>
              <a:rPr sz="1650" b="1" spc="15" dirty="0">
                <a:latin typeface="Arial"/>
                <a:cs typeface="Arial"/>
              </a:rPr>
              <a:t>Simulation</a:t>
            </a:r>
            <a:endParaRPr sz="1650">
              <a:latin typeface="Arial"/>
              <a:cs typeface="Arial"/>
            </a:endParaRPr>
          </a:p>
        </p:txBody>
      </p:sp>
      <p:sp>
        <p:nvSpPr>
          <p:cNvPr id="5" name="object 5"/>
          <p:cNvSpPr txBox="1"/>
          <p:nvPr/>
        </p:nvSpPr>
        <p:spPr>
          <a:xfrm>
            <a:off x="132079" y="738631"/>
            <a:ext cx="68580" cy="209550"/>
          </a:xfrm>
          <a:prstGeom prst="rect">
            <a:avLst/>
          </a:prstGeom>
        </p:spPr>
        <p:txBody>
          <a:bodyPr vert="horz" wrap="square" lIns="0" tIns="13335" rIns="0" bIns="0" rtlCol="0">
            <a:spAutoFit/>
          </a:bodyPr>
          <a:lstStyle/>
          <a:p>
            <a:pPr marL="12700">
              <a:lnSpc>
                <a:spcPct val="100000"/>
              </a:lnSpc>
              <a:spcBef>
                <a:spcPts val="105"/>
              </a:spcBef>
            </a:pPr>
            <a:r>
              <a:rPr sz="1200" dirty="0">
                <a:latin typeface="Arial"/>
                <a:cs typeface="Arial"/>
              </a:rPr>
              <a:t>.</a:t>
            </a:r>
            <a:endParaRPr sz="1200">
              <a:latin typeface="Arial"/>
              <a:cs typeface="Arial"/>
            </a:endParaRPr>
          </a:p>
        </p:txBody>
      </p:sp>
      <p:sp>
        <p:nvSpPr>
          <p:cNvPr id="6" name="object 6"/>
          <p:cNvSpPr/>
          <p:nvPr/>
        </p:nvSpPr>
        <p:spPr>
          <a:xfrm>
            <a:off x="1105387" y="805159"/>
            <a:ext cx="3857374" cy="3624617"/>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p:nvPr/>
        </p:nvSpPr>
        <p:spPr>
          <a:xfrm>
            <a:off x="780711" y="784310"/>
            <a:ext cx="3803818" cy="374154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32842" y="326389"/>
            <a:ext cx="4112260" cy="282575"/>
          </a:xfrm>
          <a:prstGeom prst="rect">
            <a:avLst/>
          </a:prstGeom>
        </p:spPr>
        <p:txBody>
          <a:bodyPr vert="horz" wrap="square" lIns="0" tIns="17145" rIns="0" bIns="0" rtlCol="0">
            <a:spAutoFit/>
          </a:bodyPr>
          <a:lstStyle/>
          <a:p>
            <a:pPr marL="12700">
              <a:lnSpc>
                <a:spcPct val="100000"/>
              </a:lnSpc>
              <a:spcBef>
                <a:spcPts val="135"/>
              </a:spcBef>
            </a:pPr>
            <a:r>
              <a:rPr sz="1650" b="1" spc="15" dirty="0">
                <a:latin typeface="Arial"/>
                <a:cs typeface="Arial"/>
              </a:rPr>
              <a:t>Hardware </a:t>
            </a:r>
            <a:r>
              <a:rPr sz="1650" b="1" spc="10" dirty="0">
                <a:latin typeface="Arial"/>
                <a:cs typeface="Arial"/>
              </a:rPr>
              <a:t>Assisted </a:t>
            </a:r>
            <a:r>
              <a:rPr sz="1650" b="1" spc="5" dirty="0">
                <a:latin typeface="Arial"/>
                <a:cs typeface="Arial"/>
              </a:rPr>
              <a:t>Virtualization </a:t>
            </a:r>
            <a:r>
              <a:rPr sz="1650" b="1" spc="15" dirty="0">
                <a:latin typeface="Arial"/>
                <a:cs typeface="Arial"/>
              </a:rPr>
              <a:t>(1 of</a:t>
            </a:r>
            <a:r>
              <a:rPr sz="1650" b="1" spc="-15" dirty="0">
                <a:latin typeface="Arial"/>
                <a:cs typeface="Arial"/>
              </a:rPr>
              <a:t> </a:t>
            </a:r>
            <a:r>
              <a:rPr sz="1650" b="1" spc="15" dirty="0">
                <a:latin typeface="Arial"/>
                <a:cs typeface="Arial"/>
              </a:rPr>
              <a:t>2)</a:t>
            </a:r>
            <a:endParaRPr sz="1650">
              <a:latin typeface="Arial"/>
              <a:cs typeface="Arial"/>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290" y="737604"/>
            <a:ext cx="5425320" cy="253916"/>
          </a:xfrm>
        </p:spPr>
        <p:txBody>
          <a:bodyPr/>
          <a:lstStyle/>
          <a:p>
            <a:r>
              <a:rPr lang="en-IN" dirty="0" smtClean="0"/>
              <a:t>Hypervisor</a:t>
            </a:r>
            <a:endParaRPr lang="en-IN" dirty="0"/>
          </a:p>
        </p:txBody>
      </p:sp>
      <p:sp>
        <p:nvSpPr>
          <p:cNvPr id="3" name="Text Placeholder 2"/>
          <p:cNvSpPr>
            <a:spLocks noGrp="1"/>
          </p:cNvSpPr>
          <p:nvPr>
            <p:ph type="body" idx="1"/>
          </p:nvPr>
        </p:nvSpPr>
        <p:spPr>
          <a:xfrm>
            <a:off x="318241" y="1165814"/>
            <a:ext cx="5421416" cy="3600986"/>
          </a:xfrm>
        </p:spPr>
        <p:txBody>
          <a:bodyPr/>
          <a:lstStyle/>
          <a:p>
            <a:r>
              <a:rPr lang="en-IN" dirty="0"/>
              <a:t>A </a:t>
            </a:r>
            <a:r>
              <a:rPr lang="en-IN" b="1" dirty="0"/>
              <a:t>hypervisor</a:t>
            </a:r>
            <a:r>
              <a:rPr lang="en-IN" dirty="0"/>
              <a:t> or </a:t>
            </a:r>
            <a:r>
              <a:rPr lang="en-IN" b="1" dirty="0"/>
              <a:t>virtual machine monitor</a:t>
            </a:r>
            <a:r>
              <a:rPr lang="en-IN" dirty="0"/>
              <a:t> (</a:t>
            </a:r>
            <a:r>
              <a:rPr lang="en-IN" b="1" dirty="0"/>
              <a:t>VMM</a:t>
            </a:r>
            <a:r>
              <a:rPr lang="en-IN" dirty="0"/>
              <a:t>) is computer software, firmware or </a:t>
            </a:r>
            <a:r>
              <a:rPr lang="en-IN" dirty="0" smtClean="0"/>
              <a:t>hardware</a:t>
            </a:r>
            <a:r>
              <a:rPr lang="en-IN" dirty="0"/>
              <a:t> that creates and runs virtual machines. A computer on which a hypervisor runs one or more virtual machines is called a </a:t>
            </a:r>
            <a:r>
              <a:rPr lang="en-IN" i="1" dirty="0"/>
              <a:t>host machine</a:t>
            </a:r>
            <a:r>
              <a:rPr lang="en-IN" dirty="0"/>
              <a:t>, and each virtual machine is called a </a:t>
            </a:r>
            <a:r>
              <a:rPr lang="en-IN" i="1" dirty="0"/>
              <a:t>guest machine</a:t>
            </a:r>
            <a:r>
              <a:rPr lang="en-IN" dirty="0" smtClean="0"/>
              <a:t>.</a:t>
            </a:r>
          </a:p>
          <a:p>
            <a:pPr algn="just"/>
            <a:r>
              <a:rPr lang="en-IN" dirty="0">
                <a:solidFill>
                  <a:srgbClr val="FF0000"/>
                </a:solidFill>
              </a:rPr>
              <a:t>It is the part of the private cloud that manages the virtual machines, i.e. it is the part (program) that enables multiple operating systems to share the same hardware. Each operating system could use all the hardware (processor, memory) if no other operating system is on. That is the maximum hardware available to one operating system in the cloud</a:t>
            </a:r>
            <a:r>
              <a:rPr lang="en-IN" dirty="0" smtClean="0">
                <a:solidFill>
                  <a:srgbClr val="FF0000"/>
                </a:solidFill>
              </a:rPr>
              <a:t>.</a:t>
            </a:r>
          </a:p>
        </p:txBody>
      </p:sp>
    </p:spTree>
    <p:extLst>
      <p:ext uri="{BB962C8B-B14F-4D97-AF65-F5344CB8AC3E}">
        <p14:creationId xmlns:p14="http://schemas.microsoft.com/office/powerpoint/2010/main" val="420021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vapour-apps.com/wp-content/uploads/2016/05/figure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950" y="1809750"/>
            <a:ext cx="3243501" cy="22654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09550" y="209550"/>
            <a:ext cx="3028950" cy="2031325"/>
          </a:xfrm>
          <a:prstGeom prst="rect">
            <a:avLst/>
          </a:prstGeom>
        </p:spPr>
        <p:txBody>
          <a:bodyPr>
            <a:spAutoFit/>
          </a:bodyPr>
          <a:lstStyle/>
          <a:p>
            <a:pPr algn="just"/>
            <a:r>
              <a:rPr lang="en-IN" dirty="0"/>
              <a:t>the hypervisor is what controls and allocates what portion of hardware resources each operating system should get, in order every one o them to get what they need and not to disrupt each other</a:t>
            </a:r>
            <a:endParaRPr lang="en-IN" dirty="0">
              <a:solidFill>
                <a:srgbClr val="FF0000"/>
              </a:solidFill>
            </a:endParaRPr>
          </a:p>
        </p:txBody>
      </p:sp>
    </p:spTree>
    <p:extLst>
      <p:ext uri="{BB962C8B-B14F-4D97-AF65-F5344CB8AC3E}">
        <p14:creationId xmlns:p14="http://schemas.microsoft.com/office/powerpoint/2010/main" val="1540663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842" y="68833"/>
            <a:ext cx="3488054" cy="253916"/>
          </a:xfrm>
        </p:spPr>
        <p:txBody>
          <a:bodyPr/>
          <a:lstStyle/>
          <a:p>
            <a:endParaRPr lang="en-IN"/>
          </a:p>
        </p:txBody>
      </p:sp>
      <p:sp>
        <p:nvSpPr>
          <p:cNvPr id="4" name="Text Placeholder 2"/>
          <p:cNvSpPr txBox="1">
            <a:spLocks/>
          </p:cNvSpPr>
          <p:nvPr/>
        </p:nvSpPr>
        <p:spPr>
          <a:xfrm>
            <a:off x="201930" y="1232535"/>
            <a:ext cx="2978468" cy="1652184"/>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IN" sz="1193" dirty="0"/>
              <a:t>Type-1, native or bare-metal hypervisors: These hypervisors run directly on the host's hardware to control the hardware and to manage guest operating systems</a:t>
            </a:r>
          </a:p>
          <a:p>
            <a:endParaRPr lang="en-IN" sz="1193" dirty="0"/>
          </a:p>
          <a:p>
            <a:r>
              <a:rPr lang="en-IN" sz="1193" dirty="0"/>
              <a:t>Type-2 or hosted hypervisors: These hypervisors run on a conventional operating system (OS) just as other computer programs do. A guest operating system runs as a process on the host.</a:t>
            </a:r>
          </a:p>
        </p:txBody>
      </p:sp>
      <p:pic>
        <p:nvPicPr>
          <p:cNvPr id="5" name="Picture 2" descr="https://upload.wikimedia.org/wikipedia/commons/thumb/e/e1/Hyperviseur.png/400px-Hyperviseu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4257" y="1434465"/>
            <a:ext cx="2271713" cy="157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000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288289"/>
            <a:ext cx="2494280" cy="319405"/>
          </a:xfrm>
          <a:prstGeom prst="rect">
            <a:avLst/>
          </a:prstGeom>
        </p:spPr>
        <p:txBody>
          <a:bodyPr vert="horz" wrap="square" lIns="0" tIns="15875" rIns="0" bIns="0" rtlCol="0">
            <a:spAutoFit/>
          </a:bodyPr>
          <a:lstStyle/>
          <a:p>
            <a:pPr marL="12700">
              <a:lnSpc>
                <a:spcPct val="100000"/>
              </a:lnSpc>
              <a:spcBef>
                <a:spcPts val="125"/>
              </a:spcBef>
            </a:pPr>
            <a:r>
              <a:rPr sz="1900" spc="-15" dirty="0"/>
              <a:t>Types </a:t>
            </a:r>
            <a:r>
              <a:rPr sz="1900" spc="10" dirty="0"/>
              <a:t>of</a:t>
            </a:r>
            <a:r>
              <a:rPr sz="1900" spc="-40" dirty="0"/>
              <a:t> </a:t>
            </a:r>
            <a:r>
              <a:rPr sz="1900" spc="10" dirty="0"/>
              <a:t>Hypervisors</a:t>
            </a:r>
            <a:endParaRPr sz="1900"/>
          </a:p>
        </p:txBody>
      </p:sp>
      <p:sp>
        <p:nvSpPr>
          <p:cNvPr id="5" name="object 5"/>
          <p:cNvSpPr txBox="1"/>
          <p:nvPr/>
        </p:nvSpPr>
        <p:spPr>
          <a:xfrm>
            <a:off x="804163" y="4158488"/>
            <a:ext cx="1529715" cy="236854"/>
          </a:xfrm>
          <a:prstGeom prst="rect">
            <a:avLst/>
          </a:prstGeom>
        </p:spPr>
        <p:txBody>
          <a:bodyPr vert="horz" wrap="square" lIns="0" tIns="17145" rIns="0" bIns="0" rtlCol="0">
            <a:spAutoFit/>
          </a:bodyPr>
          <a:lstStyle/>
          <a:p>
            <a:pPr marL="12700">
              <a:lnSpc>
                <a:spcPct val="100000"/>
              </a:lnSpc>
              <a:spcBef>
                <a:spcPts val="135"/>
              </a:spcBef>
            </a:pPr>
            <a:r>
              <a:rPr sz="1350" spc="-5" dirty="0">
                <a:latin typeface="Arial"/>
                <a:cs typeface="Arial"/>
              </a:rPr>
              <a:t>Type </a:t>
            </a:r>
            <a:r>
              <a:rPr sz="1350" spc="20" dirty="0">
                <a:latin typeface="Arial"/>
                <a:cs typeface="Arial"/>
              </a:rPr>
              <a:t>1</a:t>
            </a:r>
            <a:r>
              <a:rPr sz="1350" spc="-35" dirty="0">
                <a:latin typeface="Arial"/>
                <a:cs typeface="Arial"/>
              </a:rPr>
              <a:t> </a:t>
            </a:r>
            <a:r>
              <a:rPr sz="1350" spc="10" dirty="0">
                <a:latin typeface="Arial"/>
                <a:cs typeface="Arial"/>
              </a:rPr>
              <a:t>Hypervisors</a:t>
            </a:r>
            <a:endParaRPr sz="1350">
              <a:latin typeface="Arial"/>
              <a:cs typeface="Arial"/>
            </a:endParaRPr>
          </a:p>
        </p:txBody>
      </p:sp>
      <p:sp>
        <p:nvSpPr>
          <p:cNvPr id="6" name="object 6"/>
          <p:cNvSpPr txBox="1"/>
          <p:nvPr/>
        </p:nvSpPr>
        <p:spPr>
          <a:xfrm>
            <a:off x="3879602" y="4169911"/>
            <a:ext cx="1529715" cy="236854"/>
          </a:xfrm>
          <a:prstGeom prst="rect">
            <a:avLst/>
          </a:prstGeom>
        </p:spPr>
        <p:txBody>
          <a:bodyPr vert="horz" wrap="square" lIns="0" tIns="17145" rIns="0" bIns="0" rtlCol="0">
            <a:spAutoFit/>
          </a:bodyPr>
          <a:lstStyle/>
          <a:p>
            <a:pPr marL="12700">
              <a:lnSpc>
                <a:spcPct val="100000"/>
              </a:lnSpc>
              <a:spcBef>
                <a:spcPts val="135"/>
              </a:spcBef>
            </a:pPr>
            <a:r>
              <a:rPr sz="1350" spc="-5" dirty="0">
                <a:latin typeface="Arial"/>
                <a:cs typeface="Arial"/>
              </a:rPr>
              <a:t>Type </a:t>
            </a:r>
            <a:r>
              <a:rPr sz="1350" spc="20" dirty="0">
                <a:latin typeface="Arial"/>
                <a:cs typeface="Arial"/>
              </a:rPr>
              <a:t>2</a:t>
            </a:r>
            <a:r>
              <a:rPr sz="1350" spc="-35" dirty="0">
                <a:latin typeface="Arial"/>
                <a:cs typeface="Arial"/>
              </a:rPr>
              <a:t> </a:t>
            </a:r>
            <a:r>
              <a:rPr sz="1350" spc="10" dirty="0">
                <a:latin typeface="Arial"/>
                <a:cs typeface="Arial"/>
              </a:rPr>
              <a:t>Hypervisors</a:t>
            </a:r>
            <a:endParaRPr sz="1350">
              <a:latin typeface="Arial"/>
              <a:cs typeface="Arial"/>
            </a:endParaRPr>
          </a:p>
        </p:txBody>
      </p:sp>
      <p:sp>
        <p:nvSpPr>
          <p:cNvPr id="7" name="object 7"/>
          <p:cNvSpPr/>
          <p:nvPr/>
        </p:nvSpPr>
        <p:spPr>
          <a:xfrm>
            <a:off x="178307" y="726186"/>
            <a:ext cx="5749290" cy="3429761"/>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extLst>
      <p:ext uri="{BB962C8B-B14F-4D97-AF65-F5344CB8AC3E}">
        <p14:creationId xmlns:p14="http://schemas.microsoft.com/office/powerpoint/2010/main" val="192334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pic>
        <p:nvPicPr>
          <p:cNvPr id="3" name="Picture 2"/>
          <p:cNvPicPr>
            <a:picLocks noChangeAspect="1"/>
          </p:cNvPicPr>
          <p:nvPr/>
        </p:nvPicPr>
        <p:blipFill>
          <a:blip r:embed="rId2"/>
          <a:stretch>
            <a:fillRect/>
          </a:stretch>
        </p:blipFill>
        <p:spPr>
          <a:xfrm>
            <a:off x="361951" y="485775"/>
            <a:ext cx="5410200" cy="3714750"/>
          </a:xfrm>
          <a:prstGeom prst="rect">
            <a:avLst/>
          </a:prstGeom>
        </p:spPr>
      </p:pic>
    </p:spTree>
    <p:extLst>
      <p:ext uri="{BB962C8B-B14F-4D97-AF65-F5344CB8AC3E}">
        <p14:creationId xmlns:p14="http://schemas.microsoft.com/office/powerpoint/2010/main" val="3504601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63728"/>
            <a:ext cx="1085215" cy="246379"/>
          </a:xfrm>
          <a:prstGeom prst="rect">
            <a:avLst/>
          </a:prstGeom>
        </p:spPr>
        <p:txBody>
          <a:bodyPr vert="horz" wrap="square" lIns="0" tIns="12065" rIns="0" bIns="0" rtlCol="0">
            <a:spAutoFit/>
          </a:bodyPr>
          <a:lstStyle/>
          <a:p>
            <a:pPr marL="12700">
              <a:lnSpc>
                <a:spcPct val="100000"/>
              </a:lnSpc>
              <a:spcBef>
                <a:spcPts val="95"/>
              </a:spcBef>
            </a:pPr>
            <a:r>
              <a:rPr sz="1450" b="1" spc="-10" dirty="0">
                <a:latin typeface="Arial"/>
                <a:cs typeface="Arial"/>
              </a:rPr>
              <a:t>H</a:t>
            </a:r>
            <a:r>
              <a:rPr sz="1450" b="1" spc="-25" dirty="0">
                <a:latin typeface="Arial"/>
                <a:cs typeface="Arial"/>
              </a:rPr>
              <a:t>y</a:t>
            </a:r>
            <a:r>
              <a:rPr sz="1450" b="1" spc="-5" dirty="0">
                <a:latin typeface="Arial"/>
                <a:cs typeface="Arial"/>
              </a:rPr>
              <a:t>pervisors</a:t>
            </a:r>
            <a:endParaRPr sz="1450">
              <a:latin typeface="Arial"/>
              <a:cs typeface="Arial"/>
            </a:endParaRPr>
          </a:p>
        </p:txBody>
      </p:sp>
      <p:sp>
        <p:nvSpPr>
          <p:cNvPr id="5" name="object 5"/>
          <p:cNvSpPr/>
          <p:nvPr/>
        </p:nvSpPr>
        <p:spPr>
          <a:xfrm>
            <a:off x="943355" y="750570"/>
            <a:ext cx="4115561" cy="3858005"/>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18838" y="560029"/>
            <a:ext cx="1534795" cy="89535"/>
          </a:xfrm>
          <a:prstGeom prst="rect">
            <a:avLst/>
          </a:prstGeom>
        </p:spPr>
        <p:txBody>
          <a:bodyPr vert="horz" wrap="square" lIns="0" tIns="0" rIns="0" bIns="0" rtlCol="0">
            <a:spAutoFit/>
          </a:bodyPr>
          <a:lstStyle/>
          <a:p>
            <a:pPr>
              <a:lnSpc>
                <a:spcPts val="690"/>
              </a:lnSpc>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txBox="1"/>
          <p:nvPr/>
        </p:nvSpPr>
        <p:spPr>
          <a:xfrm>
            <a:off x="5776214" y="4564634"/>
            <a:ext cx="99695" cy="89535"/>
          </a:xfrm>
          <a:prstGeom prst="rect">
            <a:avLst/>
          </a:prstGeom>
        </p:spPr>
        <p:txBody>
          <a:bodyPr vert="horz" wrap="square" lIns="0" tIns="15240" rIns="0" bIns="0" rtlCol="0">
            <a:spAutoFit/>
          </a:bodyPr>
          <a:lstStyle/>
          <a:p>
            <a:pPr marL="12700">
              <a:lnSpc>
                <a:spcPct val="100000"/>
              </a:lnSpc>
              <a:spcBef>
                <a:spcPts val="120"/>
              </a:spcBef>
            </a:pPr>
            <a:r>
              <a:rPr sz="400" spc="10" dirty="0">
                <a:solidFill>
                  <a:srgbClr val="7F7F7F"/>
                </a:solidFill>
                <a:latin typeface="Arial"/>
                <a:cs typeface="Arial"/>
              </a:rPr>
              <a:t>9</a:t>
            </a:r>
            <a:r>
              <a:rPr sz="400" dirty="0">
                <a:solidFill>
                  <a:srgbClr val="7F7F7F"/>
                </a:solidFill>
                <a:latin typeface="Arial"/>
                <a:cs typeface="Arial"/>
              </a:rPr>
              <a:t>.</a:t>
            </a:r>
            <a:r>
              <a:rPr sz="400" spc="10" dirty="0">
                <a:solidFill>
                  <a:srgbClr val="7F7F7F"/>
                </a:solidFill>
                <a:latin typeface="Arial"/>
                <a:cs typeface="Arial"/>
              </a:rPr>
              <a:t>1</a:t>
            </a:r>
            <a:endParaRPr sz="400">
              <a:latin typeface="Arial"/>
              <a:cs typeface="Arial"/>
            </a:endParaRPr>
          </a:p>
        </p:txBody>
      </p:sp>
      <p:sp>
        <p:nvSpPr>
          <p:cNvPr id="4" name="object 4"/>
          <p:cNvSpPr/>
          <p:nvPr/>
        </p:nvSpPr>
        <p:spPr>
          <a:xfrm>
            <a:off x="207612" y="572215"/>
            <a:ext cx="482410" cy="19171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07263" y="830199"/>
            <a:ext cx="5553710" cy="0"/>
          </a:xfrm>
          <a:custGeom>
            <a:avLst/>
            <a:gdLst/>
            <a:ahLst/>
            <a:cxnLst/>
            <a:rect l="l" t="t" r="r" b="b"/>
            <a:pathLst>
              <a:path w="5553710">
                <a:moveTo>
                  <a:pt x="0" y="0"/>
                </a:moveTo>
                <a:lnTo>
                  <a:pt x="5553456" y="0"/>
                </a:lnTo>
              </a:path>
            </a:pathLst>
          </a:custGeom>
          <a:ln w="5334">
            <a:solidFill>
              <a:srgbClr val="000000"/>
            </a:solidFill>
          </a:ln>
        </p:spPr>
        <p:txBody>
          <a:bodyPr wrap="square" lIns="0" tIns="0" rIns="0" bIns="0" rtlCol="0"/>
          <a:lstStyle/>
          <a:p>
            <a:endParaRPr/>
          </a:p>
        </p:txBody>
      </p:sp>
      <p:sp>
        <p:nvSpPr>
          <p:cNvPr id="6" name="object 6"/>
          <p:cNvSpPr/>
          <p:nvPr/>
        </p:nvSpPr>
        <p:spPr>
          <a:xfrm>
            <a:off x="47739" y="2118182"/>
            <a:ext cx="6008636" cy="1769658"/>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132842" y="1222502"/>
            <a:ext cx="2910205" cy="673735"/>
          </a:xfrm>
          <a:prstGeom prst="rect">
            <a:avLst/>
          </a:prstGeom>
        </p:spPr>
        <p:txBody>
          <a:bodyPr vert="horz" wrap="square" lIns="0" tIns="15875" rIns="0" bIns="0" rtlCol="0">
            <a:spAutoFit/>
          </a:bodyPr>
          <a:lstStyle/>
          <a:p>
            <a:pPr marL="158750">
              <a:lnSpc>
                <a:spcPct val="100000"/>
              </a:lnSpc>
              <a:spcBef>
                <a:spcPts val="125"/>
              </a:spcBef>
            </a:pPr>
            <a:r>
              <a:rPr sz="1600" spc="5" dirty="0">
                <a:latin typeface="Arial"/>
                <a:cs typeface="Arial"/>
              </a:rPr>
              <a:t>Welcome</a:t>
            </a:r>
            <a:r>
              <a:rPr sz="1600" spc="-10" dirty="0">
                <a:latin typeface="Arial"/>
                <a:cs typeface="Arial"/>
              </a:rPr>
              <a:t> </a:t>
            </a:r>
            <a:r>
              <a:rPr sz="1600" spc="5" dirty="0">
                <a:latin typeface="Arial"/>
                <a:cs typeface="Arial"/>
              </a:rPr>
              <a:t>to:</a:t>
            </a:r>
            <a:endParaRPr sz="1600" dirty="0">
              <a:latin typeface="Arial"/>
              <a:cs typeface="Arial"/>
            </a:endParaRPr>
          </a:p>
          <a:p>
            <a:pPr marL="12700">
              <a:lnSpc>
                <a:spcPct val="100000"/>
              </a:lnSpc>
              <a:spcBef>
                <a:spcPts val="1415"/>
              </a:spcBef>
            </a:pPr>
            <a:r>
              <a:rPr sz="1450" b="1" spc="-10" dirty="0">
                <a:latin typeface="Arial"/>
                <a:cs typeface="Arial"/>
              </a:rPr>
              <a:t>Server and Storage</a:t>
            </a:r>
            <a:r>
              <a:rPr sz="1450" b="1" spc="-5" dirty="0">
                <a:latin typeface="Arial"/>
                <a:cs typeface="Arial"/>
              </a:rPr>
              <a:t> </a:t>
            </a:r>
            <a:r>
              <a:rPr sz="1450" b="1" spc="-10" dirty="0">
                <a:latin typeface="Arial"/>
                <a:cs typeface="Arial"/>
              </a:rPr>
              <a:t>Virtualization</a:t>
            </a:r>
            <a:endParaRPr sz="1450" dirty="0">
              <a:latin typeface="Arial"/>
              <a:cs typeface="Arial"/>
            </a:endParaRPr>
          </a:p>
        </p:txBody>
      </p:sp>
      <p:sp>
        <p:nvSpPr>
          <p:cNvPr id="9" name="object 9"/>
          <p:cNvSpPr txBox="1"/>
          <p:nvPr/>
        </p:nvSpPr>
        <p:spPr>
          <a:xfrm>
            <a:off x="2386838" y="4553203"/>
            <a:ext cx="1196975" cy="116839"/>
          </a:xfrm>
          <a:prstGeom prst="rect">
            <a:avLst/>
          </a:prstGeom>
        </p:spPr>
        <p:txBody>
          <a:bodyPr vert="horz" wrap="square" lIns="0" tIns="12700" rIns="0" bIns="0" rtlCol="0">
            <a:spAutoFit/>
          </a:bodyPr>
          <a:lstStyle/>
          <a:p>
            <a:pPr marL="12700">
              <a:lnSpc>
                <a:spcPct val="100000"/>
              </a:lnSpc>
              <a:spcBef>
                <a:spcPts val="100"/>
              </a:spcBef>
            </a:pPr>
            <a:r>
              <a:rPr sz="600" dirty="0">
                <a:latin typeface="Arial"/>
                <a:cs typeface="Arial"/>
              </a:rPr>
              <a:t>© </a:t>
            </a:r>
            <a:r>
              <a:rPr sz="600" spc="-5" dirty="0">
                <a:latin typeface="Arial"/>
                <a:cs typeface="Arial"/>
              </a:rPr>
              <a:t>Copyright </a:t>
            </a:r>
            <a:r>
              <a:rPr sz="600" dirty="0">
                <a:latin typeface="Arial"/>
                <a:cs typeface="Arial"/>
              </a:rPr>
              <a:t>IBM </a:t>
            </a:r>
            <a:r>
              <a:rPr sz="600" spc="-5" dirty="0">
                <a:latin typeface="Arial"/>
                <a:cs typeface="Arial"/>
              </a:rPr>
              <a:t>Corporation</a:t>
            </a:r>
            <a:r>
              <a:rPr sz="600" spc="-50" dirty="0">
                <a:latin typeface="Arial"/>
                <a:cs typeface="Arial"/>
              </a:rPr>
              <a:t> </a:t>
            </a:r>
            <a:r>
              <a:rPr sz="600" dirty="0">
                <a:latin typeface="Arial"/>
                <a:cs typeface="Arial"/>
              </a:rPr>
              <a:t>2016</a:t>
            </a:r>
            <a:endParaRPr sz="600">
              <a:latin typeface="Arial"/>
              <a:cs typeface="Arial"/>
            </a:endParaRPr>
          </a:p>
        </p:txBody>
      </p:sp>
      <p:sp>
        <p:nvSpPr>
          <p:cNvPr id="10" name="Footer Placeholder 9"/>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spTree>
    <p:extLst>
      <p:ext uri="{BB962C8B-B14F-4D97-AF65-F5344CB8AC3E}">
        <p14:creationId xmlns:p14="http://schemas.microsoft.com/office/powerpoint/2010/main" val="1095358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3110865" cy="282575"/>
          </a:xfrm>
          <a:prstGeom prst="rect">
            <a:avLst/>
          </a:prstGeom>
        </p:spPr>
        <p:txBody>
          <a:bodyPr vert="horz" wrap="square" lIns="0" tIns="17145" rIns="0" bIns="0" rtlCol="0">
            <a:spAutoFit/>
          </a:bodyPr>
          <a:lstStyle/>
          <a:p>
            <a:pPr marL="12700">
              <a:lnSpc>
                <a:spcPct val="100000"/>
              </a:lnSpc>
              <a:spcBef>
                <a:spcPts val="135"/>
              </a:spcBef>
            </a:pPr>
            <a:r>
              <a:rPr sz="1650" b="1" spc="15" dirty="0">
                <a:latin typeface="Arial"/>
                <a:cs typeface="Arial"/>
              </a:rPr>
              <a:t>Ring levels </a:t>
            </a:r>
            <a:r>
              <a:rPr sz="1650" b="1" spc="20" dirty="0">
                <a:latin typeface="Arial"/>
                <a:cs typeface="Arial"/>
              </a:rPr>
              <a:t>on </a:t>
            </a:r>
            <a:r>
              <a:rPr sz="1650" b="1" spc="15" dirty="0">
                <a:latin typeface="Arial"/>
                <a:cs typeface="Arial"/>
              </a:rPr>
              <a:t>x86</a:t>
            </a:r>
            <a:r>
              <a:rPr sz="1650" b="1" spc="-20" dirty="0">
                <a:latin typeface="Arial"/>
                <a:cs typeface="Arial"/>
              </a:rPr>
              <a:t> </a:t>
            </a:r>
            <a:r>
              <a:rPr sz="1650" b="1" spc="10" dirty="0">
                <a:latin typeface="Arial"/>
                <a:cs typeface="Arial"/>
              </a:rPr>
              <a:t>processors</a:t>
            </a:r>
            <a:endParaRPr sz="1650">
              <a:latin typeface="Arial"/>
              <a:cs typeface="Arial"/>
            </a:endParaRPr>
          </a:p>
        </p:txBody>
      </p:sp>
      <p:sp>
        <p:nvSpPr>
          <p:cNvPr id="5" name="object 5"/>
          <p:cNvSpPr/>
          <p:nvPr/>
        </p:nvSpPr>
        <p:spPr>
          <a:xfrm>
            <a:off x="610574" y="925766"/>
            <a:ext cx="4639489" cy="3350359"/>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2738120" cy="282575"/>
          </a:xfrm>
          <a:prstGeom prst="rect">
            <a:avLst/>
          </a:prstGeom>
        </p:spPr>
        <p:txBody>
          <a:bodyPr vert="horz" wrap="square" lIns="0" tIns="17145" rIns="0" bIns="0" rtlCol="0">
            <a:spAutoFit/>
          </a:bodyPr>
          <a:lstStyle/>
          <a:p>
            <a:pPr marL="12700">
              <a:lnSpc>
                <a:spcPct val="100000"/>
              </a:lnSpc>
              <a:spcBef>
                <a:spcPts val="135"/>
              </a:spcBef>
            </a:pPr>
            <a:r>
              <a:rPr sz="1650" b="1" spc="15" dirty="0">
                <a:latin typeface="Arial"/>
                <a:cs typeface="Arial"/>
              </a:rPr>
              <a:t>IBM PowerVM</a:t>
            </a:r>
            <a:r>
              <a:rPr sz="1650" b="1" dirty="0">
                <a:latin typeface="Arial"/>
                <a:cs typeface="Arial"/>
              </a:rPr>
              <a:t> </a:t>
            </a:r>
            <a:r>
              <a:rPr sz="1650" b="1" spc="10" dirty="0">
                <a:latin typeface="Arial"/>
                <a:cs typeface="Arial"/>
              </a:rPr>
              <a:t>Hypervisors</a:t>
            </a:r>
            <a:endParaRPr sz="1650">
              <a:latin typeface="Arial"/>
              <a:cs typeface="Arial"/>
            </a:endParaRPr>
          </a:p>
        </p:txBody>
      </p:sp>
      <p:sp>
        <p:nvSpPr>
          <p:cNvPr id="5" name="object 5"/>
          <p:cNvSpPr/>
          <p:nvPr/>
        </p:nvSpPr>
        <p:spPr>
          <a:xfrm>
            <a:off x="581891" y="850883"/>
            <a:ext cx="4513875" cy="3591779"/>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20" dirty="0"/>
              <a:t>Common </a:t>
            </a:r>
            <a:r>
              <a:rPr spc="10" dirty="0"/>
              <a:t>considerations </a:t>
            </a:r>
            <a:r>
              <a:rPr spc="15" dirty="0"/>
              <a:t>in</a:t>
            </a:r>
            <a:r>
              <a:rPr spc="-10" dirty="0"/>
              <a:t> </a:t>
            </a:r>
            <a:r>
              <a:rPr spc="10" dirty="0"/>
              <a:t>server</a:t>
            </a:r>
          </a:p>
        </p:txBody>
      </p:sp>
      <p:sp>
        <p:nvSpPr>
          <p:cNvPr id="7" name="object 7"/>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
        <p:nvSpPr>
          <p:cNvPr id="5" name="object 5"/>
          <p:cNvSpPr txBox="1"/>
          <p:nvPr/>
        </p:nvSpPr>
        <p:spPr>
          <a:xfrm>
            <a:off x="132842" y="326379"/>
            <a:ext cx="1346200" cy="282575"/>
          </a:xfrm>
          <a:prstGeom prst="rect">
            <a:avLst/>
          </a:prstGeom>
        </p:spPr>
        <p:txBody>
          <a:bodyPr vert="horz" wrap="square" lIns="0" tIns="17145" rIns="0" bIns="0" rtlCol="0">
            <a:spAutoFit/>
          </a:bodyPr>
          <a:lstStyle/>
          <a:p>
            <a:pPr marL="12700">
              <a:lnSpc>
                <a:spcPct val="100000"/>
              </a:lnSpc>
              <a:spcBef>
                <a:spcPts val="135"/>
              </a:spcBef>
            </a:pPr>
            <a:r>
              <a:rPr sz="1650" b="1" spc="10" dirty="0">
                <a:latin typeface="Arial"/>
                <a:cs typeface="Arial"/>
              </a:rPr>
              <a:t>virtualization</a:t>
            </a:r>
            <a:endParaRPr sz="1650">
              <a:latin typeface="Arial"/>
              <a:cs typeface="Arial"/>
            </a:endParaRPr>
          </a:p>
        </p:txBody>
      </p:sp>
      <p:sp>
        <p:nvSpPr>
          <p:cNvPr id="6" name="object 6"/>
          <p:cNvSpPr txBox="1"/>
          <p:nvPr/>
        </p:nvSpPr>
        <p:spPr>
          <a:xfrm>
            <a:off x="132079" y="738631"/>
            <a:ext cx="5834254" cy="3316934"/>
          </a:xfrm>
          <a:prstGeom prst="rect">
            <a:avLst/>
          </a:prstGeom>
        </p:spPr>
        <p:txBody>
          <a:bodyPr vert="horz" wrap="square" lIns="0" tIns="13335" rIns="0" bIns="0" rtlCol="0">
            <a:spAutoFit/>
          </a:bodyPr>
          <a:lstStyle/>
          <a:p>
            <a:pPr marL="161925" indent="-149860">
              <a:lnSpc>
                <a:spcPct val="100000"/>
              </a:lnSpc>
              <a:spcBef>
                <a:spcPts val="105"/>
              </a:spcBef>
              <a:buClr>
                <a:srgbClr val="0000FF"/>
              </a:buClr>
              <a:buSzPct val="120833"/>
              <a:buChar char="•"/>
              <a:tabLst>
                <a:tab pos="162560" algn="l"/>
              </a:tabLst>
            </a:pPr>
            <a:r>
              <a:rPr sz="1200" b="1" dirty="0">
                <a:latin typeface="Arial"/>
                <a:cs typeface="Arial"/>
              </a:rPr>
              <a:t>SPOF in Server</a:t>
            </a:r>
            <a:r>
              <a:rPr sz="1200" b="1" spc="-30" dirty="0">
                <a:latin typeface="Arial"/>
                <a:cs typeface="Arial"/>
              </a:rPr>
              <a:t> </a:t>
            </a:r>
            <a:r>
              <a:rPr sz="1200" b="1" dirty="0" smtClean="0">
                <a:latin typeface="Arial"/>
                <a:cs typeface="Arial"/>
              </a:rPr>
              <a:t>Virtualization</a:t>
            </a:r>
            <a:r>
              <a:rPr lang="en-US" sz="1200" dirty="0" smtClean="0">
                <a:latin typeface="Arial"/>
                <a:cs typeface="Arial"/>
              </a:rPr>
              <a:t>: </a:t>
            </a:r>
            <a:r>
              <a:rPr lang="en-US" sz="1400" dirty="0"/>
              <a:t>When companies replace multiple physical servers with virtual machines (VMs) that run on a single physical server, the hypervisor and the physical server on which it runs become a single point of failure (SPOF). Worse yet, the SPOF is not limited to only one server; it extends to all of the VMs hosted on that </a:t>
            </a:r>
            <a:r>
              <a:rPr lang="en-US" sz="1400" dirty="0" smtClean="0"/>
              <a:t>server</a:t>
            </a:r>
          </a:p>
          <a:p>
            <a:pPr marL="12065">
              <a:lnSpc>
                <a:spcPct val="100000"/>
              </a:lnSpc>
              <a:spcBef>
                <a:spcPts val="105"/>
              </a:spcBef>
              <a:buClr>
                <a:srgbClr val="0000FF"/>
              </a:buClr>
              <a:buSzPct val="120833"/>
              <a:tabLst>
                <a:tab pos="162560" algn="l"/>
              </a:tabLst>
            </a:pPr>
            <a:endParaRPr sz="1400" dirty="0">
              <a:latin typeface="Arial"/>
              <a:cs typeface="Arial"/>
            </a:endParaRPr>
          </a:p>
          <a:p>
            <a:pPr marL="171450" indent="-171450">
              <a:buFont typeface="Arial" panose="020B0604020202020204" pitchFamily="34" charset="0"/>
              <a:buChar char="•"/>
            </a:pPr>
            <a:r>
              <a:rPr sz="1200" b="1" dirty="0" smtClean="0">
                <a:latin typeface="Arial"/>
                <a:cs typeface="Arial"/>
              </a:rPr>
              <a:t>Patch</a:t>
            </a:r>
            <a:r>
              <a:rPr sz="1200" b="1" spc="-15" dirty="0" smtClean="0">
                <a:latin typeface="Arial"/>
                <a:cs typeface="Arial"/>
              </a:rPr>
              <a:t> </a:t>
            </a:r>
            <a:r>
              <a:rPr sz="1200" b="1" dirty="0" smtClean="0">
                <a:latin typeface="Arial"/>
                <a:cs typeface="Arial"/>
              </a:rPr>
              <a:t>Management</a:t>
            </a:r>
            <a:r>
              <a:rPr lang="en-US" sz="1400" dirty="0" smtClean="0">
                <a:cs typeface="Arial"/>
              </a:rPr>
              <a:t>: </a:t>
            </a:r>
            <a:r>
              <a:rPr lang="en-US" sz="1400" dirty="0" smtClean="0"/>
              <a:t>Patch </a:t>
            </a:r>
            <a:r>
              <a:rPr lang="en-US" sz="1400" dirty="0"/>
              <a:t>management is the process of distributing and applying updates to software. These patches are often necessary to correct errors (also </a:t>
            </a:r>
            <a:r>
              <a:rPr lang="en-US" sz="1400" dirty="0">
                <a:hlinkClick r:id="rId2"/>
              </a:rPr>
              <a:t>referred to as “vulnerabilities” or “bugs”</a:t>
            </a:r>
            <a:r>
              <a:rPr lang="en-US" sz="1400" dirty="0"/>
              <a:t>) in the software. </a:t>
            </a:r>
            <a:endParaRPr lang="en-US" sz="1400" dirty="0" smtClean="0"/>
          </a:p>
          <a:p>
            <a:pPr marL="171450" indent="-171450">
              <a:buFont typeface="Arial" panose="020B0604020202020204" pitchFamily="34" charset="0"/>
              <a:buChar char="•"/>
            </a:pPr>
            <a:endParaRPr lang="en-US" sz="1400" dirty="0"/>
          </a:p>
          <a:p>
            <a:pPr marL="161925" indent="-149860">
              <a:lnSpc>
                <a:spcPct val="100000"/>
              </a:lnSpc>
              <a:buClr>
                <a:srgbClr val="0000FF"/>
              </a:buClr>
              <a:buSzPct val="120833"/>
              <a:buChar char="•"/>
              <a:tabLst>
                <a:tab pos="162560" algn="l"/>
              </a:tabLst>
            </a:pPr>
            <a:r>
              <a:rPr sz="1200" dirty="0" smtClean="0">
                <a:latin typeface="Arial"/>
                <a:cs typeface="Arial"/>
              </a:rPr>
              <a:t>Migration </a:t>
            </a:r>
            <a:r>
              <a:rPr sz="1200" dirty="0">
                <a:latin typeface="Arial"/>
                <a:cs typeface="Arial"/>
              </a:rPr>
              <a:t>of existing IT</a:t>
            </a:r>
            <a:r>
              <a:rPr sz="1200" spc="-95" dirty="0">
                <a:latin typeface="Arial"/>
                <a:cs typeface="Arial"/>
              </a:rPr>
              <a:t> </a:t>
            </a:r>
            <a:r>
              <a:rPr sz="1200" dirty="0">
                <a:latin typeface="Arial"/>
                <a:cs typeface="Arial"/>
              </a:rPr>
              <a:t>infrastructure</a:t>
            </a:r>
          </a:p>
          <a:p>
            <a:pPr>
              <a:lnSpc>
                <a:spcPct val="100000"/>
              </a:lnSpc>
              <a:spcBef>
                <a:spcPts val="50"/>
              </a:spcBef>
              <a:buClr>
                <a:srgbClr val="0000FF"/>
              </a:buClr>
              <a:buFont typeface="Arial"/>
              <a:buChar char="•"/>
            </a:pPr>
            <a:endParaRPr sz="1850" dirty="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Licensing</a:t>
            </a:r>
          </a:p>
          <a:p>
            <a:pPr>
              <a:lnSpc>
                <a:spcPct val="100000"/>
              </a:lnSpc>
              <a:spcBef>
                <a:spcPts val="45"/>
              </a:spcBef>
              <a:buClr>
                <a:srgbClr val="0000FF"/>
              </a:buClr>
              <a:buFont typeface="Arial"/>
              <a:buChar char="•"/>
            </a:pPr>
            <a:endParaRPr sz="1850" dirty="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Legacy/Proprietary</a:t>
            </a:r>
            <a:r>
              <a:rPr sz="1200" spc="-90" dirty="0">
                <a:latin typeface="Arial"/>
                <a:cs typeface="Arial"/>
              </a:rPr>
              <a:t> </a:t>
            </a:r>
            <a:r>
              <a:rPr sz="1200" dirty="0">
                <a:latin typeface="Arial"/>
                <a:cs typeface="Arial"/>
              </a:rPr>
              <a:t>Applications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842" y="68833"/>
            <a:ext cx="3488054" cy="507831"/>
          </a:xfrm>
        </p:spPr>
        <p:txBody>
          <a:bodyPr/>
          <a:lstStyle/>
          <a:p>
            <a:r>
              <a:rPr lang="en-US" dirty="0"/>
              <a:t>Single Point of Failure (SPOF)</a:t>
            </a:r>
            <a:br>
              <a:rPr lang="en-US" dirty="0"/>
            </a:br>
            <a:endParaRPr lang="en-US" dirty="0"/>
          </a:p>
        </p:txBody>
      </p:sp>
      <p:sp>
        <p:nvSpPr>
          <p:cNvPr id="3" name="Text Placeholder 2"/>
          <p:cNvSpPr>
            <a:spLocks noGrp="1"/>
          </p:cNvSpPr>
          <p:nvPr>
            <p:ph type="body" idx="1"/>
          </p:nvPr>
        </p:nvSpPr>
        <p:spPr>
          <a:xfrm>
            <a:off x="132842" y="362077"/>
            <a:ext cx="5793740" cy="4216539"/>
          </a:xfrm>
        </p:spPr>
        <p:txBody>
          <a:bodyPr/>
          <a:lstStyle/>
          <a:p>
            <a:r>
              <a:rPr lang="en-US" sz="1600" dirty="0"/>
              <a:t>A single point of failure (SPOF) is a critical system component with the ability to cease system operations during failover. SPOFs are undesirable to systems requiring reliability and availability, such as software applications, networks or supply chains</a:t>
            </a:r>
            <a:r>
              <a:rPr lang="en-US" sz="1600" dirty="0" smtClean="0"/>
              <a:t>.</a:t>
            </a:r>
          </a:p>
          <a:p>
            <a:r>
              <a:rPr lang="en-US" sz="1600" dirty="0"/>
              <a:t>In computing, SPOFs are identified and resolved through redundant and high-availability clusters</a:t>
            </a:r>
            <a:r>
              <a:rPr lang="en-US" sz="1600" dirty="0" smtClean="0"/>
              <a:t>.</a:t>
            </a:r>
          </a:p>
          <a:p>
            <a:r>
              <a:rPr lang="en-US" sz="1600" dirty="0" smtClean="0"/>
              <a:t>For </a:t>
            </a:r>
            <a:r>
              <a:rPr lang="en-US" sz="1600" dirty="0"/>
              <a:t>example, upon machine failure, another machine immediately assumes lost functions and responsibilities. Similar redundancy designs are often employed at internal component levels. </a:t>
            </a:r>
            <a:endParaRPr lang="en-US" sz="1600" dirty="0" smtClean="0"/>
          </a:p>
          <a:p>
            <a:r>
              <a:rPr lang="en-US" sz="1600" dirty="0" smtClean="0"/>
              <a:t>At </a:t>
            </a:r>
            <a:r>
              <a:rPr lang="en-US" sz="1600" dirty="0"/>
              <a:t>system levels, multiple machines or systems provide required redundancy. Replication is used at the site level, where another site or location is prepared to take over in the event of sudden site access failure</a:t>
            </a:r>
            <a:r>
              <a:rPr lang="en-US" sz="1600" dirty="0" smtClean="0"/>
              <a:t>.</a:t>
            </a:r>
          </a:p>
          <a:p>
            <a:r>
              <a:rPr lang="en-US" sz="1600" dirty="0"/>
              <a:t>Highly reliable systems are designed without SPOFs. This means that failure of a component, system or site does not halt system or operational functions.</a:t>
            </a:r>
            <a:r>
              <a:rPr lang="en-US" dirty="0"/>
              <a:t/>
            </a:r>
            <a:br>
              <a:rPr lang="en-US" dirty="0"/>
            </a:br>
            <a:endParaRPr lang="en-US" dirty="0"/>
          </a:p>
        </p:txBody>
      </p:sp>
      <p:sp>
        <p:nvSpPr>
          <p:cNvPr id="4" name="Footer Placeholder 3"/>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spTree>
    <p:extLst>
      <p:ext uri="{BB962C8B-B14F-4D97-AF65-F5344CB8AC3E}">
        <p14:creationId xmlns:p14="http://schemas.microsoft.com/office/powerpoint/2010/main" val="1075851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842" y="68833"/>
            <a:ext cx="3488054" cy="276999"/>
          </a:xfrm>
        </p:spPr>
        <p:txBody>
          <a:bodyPr/>
          <a:lstStyle/>
          <a:p>
            <a:r>
              <a:rPr lang="en-US" sz="1800" dirty="0"/>
              <a:t>Patch</a:t>
            </a:r>
            <a:r>
              <a:rPr lang="en-US" sz="1800" spc="-15" dirty="0"/>
              <a:t> </a:t>
            </a:r>
            <a:r>
              <a:rPr lang="en-US" sz="1800" dirty="0"/>
              <a:t>Management</a:t>
            </a:r>
            <a:endParaRPr lang="en-US" dirty="0"/>
          </a:p>
        </p:txBody>
      </p:sp>
      <p:sp>
        <p:nvSpPr>
          <p:cNvPr id="3" name="Text Placeholder 2"/>
          <p:cNvSpPr>
            <a:spLocks noGrp="1"/>
          </p:cNvSpPr>
          <p:nvPr>
            <p:ph type="body" idx="1"/>
          </p:nvPr>
        </p:nvSpPr>
        <p:spPr>
          <a:xfrm>
            <a:off x="132079" y="725413"/>
            <a:ext cx="5793740" cy="4431983"/>
          </a:xfrm>
        </p:spPr>
        <p:txBody>
          <a:bodyPr/>
          <a:lstStyle/>
          <a:p>
            <a:r>
              <a:rPr lang="en-US" dirty="0"/>
              <a:t>Common areas that will need patches include operating systems, applications, and embedded systems (like network equipment). When a vulnerability is found after the release of a piece of software, a patch can be used to fix it. Doing so helps ensure that assets in your environment are not susceptible to exploitation. </a:t>
            </a:r>
            <a:endParaRPr lang="en-US" dirty="0" smtClean="0"/>
          </a:p>
          <a:p>
            <a:r>
              <a:rPr lang="en-US" b="1" dirty="0"/>
              <a:t>Why do we need patch management? </a:t>
            </a:r>
          </a:p>
          <a:p>
            <a:r>
              <a:rPr lang="en-US" b="1" dirty="0"/>
              <a:t>Security: </a:t>
            </a:r>
            <a:r>
              <a:rPr lang="en-US" dirty="0"/>
              <a:t>Patch management fixes vulnerabilities on your software and applications that are susceptible to </a:t>
            </a:r>
            <a:r>
              <a:rPr lang="en-US" dirty="0">
                <a:hlinkClick r:id="rId2"/>
              </a:rPr>
              <a:t>cyber-attacks</a:t>
            </a:r>
            <a:r>
              <a:rPr lang="en-US" dirty="0"/>
              <a:t>, helping your organization reduce its security risk. </a:t>
            </a:r>
            <a:br>
              <a:rPr lang="en-US" dirty="0"/>
            </a:br>
            <a:endParaRPr lang="en-US" dirty="0"/>
          </a:p>
          <a:p>
            <a:r>
              <a:rPr lang="en-US" b="1" dirty="0"/>
              <a:t>System uptime:</a:t>
            </a:r>
            <a:r>
              <a:rPr lang="en-US" dirty="0"/>
              <a:t> Patch management ensures your software and applications are kept up-to-date and run smoothly, supporting system uptime.  </a:t>
            </a:r>
            <a:br>
              <a:rPr lang="en-US" dirty="0"/>
            </a:br>
            <a:endParaRPr lang="en-US" dirty="0"/>
          </a:p>
          <a:p>
            <a:endParaRPr lang="en-US" dirty="0"/>
          </a:p>
        </p:txBody>
      </p:sp>
      <p:sp>
        <p:nvSpPr>
          <p:cNvPr id="4" name="Footer Placeholder 3"/>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spTree>
    <p:extLst>
      <p:ext uri="{BB962C8B-B14F-4D97-AF65-F5344CB8AC3E}">
        <p14:creationId xmlns:p14="http://schemas.microsoft.com/office/powerpoint/2010/main" val="982286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842" y="68833"/>
            <a:ext cx="3488054" cy="253916"/>
          </a:xfrm>
        </p:spPr>
        <p:txBody>
          <a:bodyPr/>
          <a:lstStyle/>
          <a:p>
            <a:r>
              <a:rPr lang="en-US" dirty="0" smtClean="0"/>
              <a:t>Patch Management</a:t>
            </a:r>
            <a:endParaRPr lang="en-US" dirty="0"/>
          </a:p>
        </p:txBody>
      </p:sp>
      <p:sp>
        <p:nvSpPr>
          <p:cNvPr id="3" name="Text Placeholder 2"/>
          <p:cNvSpPr>
            <a:spLocks noGrp="1"/>
          </p:cNvSpPr>
          <p:nvPr>
            <p:ph type="body" idx="1"/>
          </p:nvPr>
        </p:nvSpPr>
        <p:spPr>
          <a:xfrm>
            <a:off x="132079" y="725413"/>
            <a:ext cx="5793740" cy="2769989"/>
          </a:xfrm>
        </p:spPr>
        <p:txBody>
          <a:bodyPr/>
          <a:lstStyle/>
          <a:p>
            <a:r>
              <a:rPr lang="en-US" b="1" dirty="0"/>
              <a:t>Compliance: </a:t>
            </a:r>
            <a:r>
              <a:rPr lang="en-US" dirty="0"/>
              <a:t>With the continued rise in cyber-attacks, organizations are often required by regulatory bodies to maintain a certain level of compliance. Patch management is a necessary piece of adhering to </a:t>
            </a:r>
            <a:r>
              <a:rPr lang="en-US" dirty="0">
                <a:hlinkClick r:id="rId2"/>
              </a:rPr>
              <a:t>compliance standards</a:t>
            </a:r>
            <a:r>
              <a:rPr lang="en-US" dirty="0"/>
              <a:t>. </a:t>
            </a:r>
            <a:br>
              <a:rPr lang="en-US" dirty="0"/>
            </a:br>
            <a:endParaRPr lang="en-US" dirty="0"/>
          </a:p>
          <a:p>
            <a:r>
              <a:rPr lang="en-US" b="1" dirty="0"/>
              <a:t>Feature improvements:</a:t>
            </a:r>
            <a:r>
              <a:rPr lang="en-US" dirty="0"/>
              <a:t> Patch management can go beyond software bug fixes to also include feature/functionality updates. Patches can be critical to ensuring that you have the latest and greatest that a product has to offer. </a:t>
            </a:r>
          </a:p>
          <a:p>
            <a:endParaRPr lang="en-US" dirty="0"/>
          </a:p>
        </p:txBody>
      </p:sp>
      <p:sp>
        <p:nvSpPr>
          <p:cNvPr id="4" name="Footer Placeholder 3"/>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spTree>
    <p:extLst>
      <p:ext uri="{BB962C8B-B14F-4D97-AF65-F5344CB8AC3E}">
        <p14:creationId xmlns:p14="http://schemas.microsoft.com/office/powerpoint/2010/main" val="1520797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ormAutofit fontScale="90000"/>
          </a:bodyPr>
          <a:lstStyle/>
          <a:p>
            <a:pPr algn="ctr"/>
            <a:r>
              <a:rPr lang="en-US" dirty="0" smtClean="0">
                <a:solidFill>
                  <a:schemeClr val="tx1"/>
                </a:solidFill>
                <a:latin typeface="+mn-lt"/>
              </a:rPr>
              <a:t>Physical Machine to Virtual Machine (P2v) Conversion</a:t>
            </a:r>
            <a:endParaRPr lang="en-US" dirty="0">
              <a:solidFill>
                <a:schemeClr val="tx1"/>
              </a:solidFill>
              <a:latin typeface="+mn-lt"/>
            </a:endParaRPr>
          </a:p>
        </p:txBody>
      </p:sp>
      <p:sp>
        <p:nvSpPr>
          <p:cNvPr id="3" name="Content Placeholder 2"/>
          <p:cNvSpPr>
            <a:spLocks noGrp="1"/>
          </p:cNvSpPr>
          <p:nvPr>
            <p:ph idx="1"/>
          </p:nvPr>
        </p:nvSpPr>
        <p:spPr/>
        <p:txBody>
          <a:bodyPr>
            <a:noAutofit/>
          </a:bodyPr>
          <a:lstStyle/>
          <a:p>
            <a:pPr>
              <a:buFont typeface="Wingdings" panose="05000000000000000000" pitchFamily="2" charset="2"/>
              <a:buChar char="Ø"/>
            </a:pPr>
            <a:r>
              <a:rPr lang="en-US" sz="1342" dirty="0"/>
              <a:t>A VM maintains a relationship between various virtual machines, and between a hypervisor and a VM in a grouped server environment.</a:t>
            </a:r>
          </a:p>
          <a:p>
            <a:pPr>
              <a:buFont typeface="Wingdings" panose="05000000000000000000" pitchFamily="2" charset="2"/>
              <a:buChar char="Ø"/>
            </a:pPr>
            <a:r>
              <a:rPr lang="en-US" sz="1342" dirty="0"/>
              <a:t>Physical to VM exchange is a procedure via which a physical machine is transformed into a virtual machine. When transforming a physical machine, the ‘converter application’ (Converter) copies data on the hard disk of the source machine and shifts that data to the target virtual disk.</a:t>
            </a:r>
          </a:p>
          <a:p>
            <a:pPr>
              <a:buFont typeface="Wingdings" panose="05000000000000000000" pitchFamily="2" charset="2"/>
              <a:buChar char="Ø"/>
            </a:pPr>
            <a:r>
              <a:rPr lang="en-US" sz="1342" dirty="0"/>
              <a:t>Advantages of P2V converters are:</a:t>
            </a:r>
          </a:p>
          <a:p>
            <a:r>
              <a:rPr lang="en-US" sz="1342" dirty="0"/>
              <a:t>1. Runs migration among heterogeneous hardware</a:t>
            </a:r>
          </a:p>
          <a:p>
            <a:r>
              <a:rPr lang="en-US" sz="1342" dirty="0"/>
              <a:t>2. Minimizes time required to set up a new virtual machine</a:t>
            </a:r>
          </a:p>
          <a:p>
            <a:r>
              <a:rPr lang="en-US" sz="1342" dirty="0"/>
              <a:t>3. Permits migration of machines to a new hardware without re-launching the </a:t>
            </a:r>
          </a:p>
          <a:p>
            <a:r>
              <a:rPr lang="en-US" sz="1342" dirty="0"/>
              <a:t>    application or operating system</a:t>
            </a:r>
          </a:p>
        </p:txBody>
      </p:sp>
      <p:sp>
        <p:nvSpPr>
          <p:cNvPr id="4" name="Footer Placeholder 3"/>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spTree>
    <p:extLst>
      <p:ext uri="{BB962C8B-B14F-4D97-AF65-F5344CB8AC3E}">
        <p14:creationId xmlns:p14="http://schemas.microsoft.com/office/powerpoint/2010/main" val="18525103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ormAutofit fontScale="90000"/>
          </a:bodyPr>
          <a:lstStyle/>
          <a:p>
            <a:pPr algn="ctr"/>
            <a:r>
              <a:rPr lang="en-US" dirty="0" smtClean="0">
                <a:solidFill>
                  <a:schemeClr val="tx1"/>
                </a:solidFill>
                <a:latin typeface="+mn-lt"/>
              </a:rPr>
              <a:t>Physical Machine to Virtual Machine (P2v) Conversion</a:t>
            </a:r>
            <a:endParaRPr lang="en-US" dirty="0">
              <a:solidFill>
                <a:schemeClr val="tx1"/>
              </a:solidFill>
              <a:latin typeface="+mn-lt"/>
            </a:endParaRPr>
          </a:p>
        </p:txBody>
      </p:sp>
      <p:sp>
        <p:nvSpPr>
          <p:cNvPr id="3" name="Content Placeholder 2"/>
          <p:cNvSpPr>
            <a:spLocks noGrp="1"/>
          </p:cNvSpPr>
          <p:nvPr>
            <p:ph idx="1"/>
          </p:nvPr>
        </p:nvSpPr>
        <p:spPr/>
        <p:txBody>
          <a:bodyPr>
            <a:noAutofit/>
          </a:bodyPr>
          <a:lstStyle/>
          <a:p>
            <a:pPr>
              <a:buFont typeface="Wingdings" panose="05000000000000000000" pitchFamily="2" charset="2"/>
              <a:buChar char="Ø"/>
            </a:pPr>
            <a:r>
              <a:rPr lang="en-US" sz="1292" dirty="0"/>
              <a:t>The P2V ‘converter application’ comprises three constituents—converter server, converter agent, and converter boot CD.</a:t>
            </a:r>
          </a:p>
          <a:p>
            <a:pPr>
              <a:buFont typeface="Wingdings" panose="05000000000000000000" pitchFamily="2" charset="2"/>
              <a:buChar char="Ø"/>
            </a:pPr>
            <a:r>
              <a:rPr lang="en-US" sz="1292" dirty="0"/>
              <a:t>There are two means to shift from physical machine to virtual machine (VM). These are cold migration and hot </a:t>
            </a:r>
          </a:p>
          <a:p>
            <a:r>
              <a:rPr lang="en-US" sz="1292" dirty="0"/>
              <a:t>   migration.</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966" y="2037796"/>
            <a:ext cx="3000554" cy="168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spTree>
    <p:extLst>
      <p:ext uri="{BB962C8B-B14F-4D97-AF65-F5344CB8AC3E}">
        <p14:creationId xmlns:p14="http://schemas.microsoft.com/office/powerpoint/2010/main" val="17487087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p:nvPr/>
        </p:nvSpPr>
        <p:spPr>
          <a:xfrm>
            <a:off x="90677" y="746759"/>
            <a:ext cx="5967222" cy="377875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32842" y="288289"/>
            <a:ext cx="3749675" cy="319405"/>
          </a:xfrm>
          <a:prstGeom prst="rect">
            <a:avLst/>
          </a:prstGeom>
        </p:spPr>
        <p:txBody>
          <a:bodyPr vert="horz" wrap="square" lIns="0" tIns="15875" rIns="0" bIns="0" rtlCol="0">
            <a:spAutoFit/>
          </a:bodyPr>
          <a:lstStyle/>
          <a:p>
            <a:pPr marL="12700">
              <a:lnSpc>
                <a:spcPct val="100000"/>
              </a:lnSpc>
              <a:spcBef>
                <a:spcPts val="125"/>
              </a:spcBef>
            </a:pPr>
            <a:r>
              <a:rPr sz="1900" spc="15" dirty="0"/>
              <a:t>Anatomy </a:t>
            </a:r>
            <a:r>
              <a:rPr sz="1900" spc="10" dirty="0"/>
              <a:t>of server</a:t>
            </a:r>
            <a:r>
              <a:rPr sz="1900" spc="-75" dirty="0"/>
              <a:t> </a:t>
            </a:r>
            <a:r>
              <a:rPr sz="1900" spc="10" dirty="0"/>
              <a:t>virtualization</a:t>
            </a:r>
            <a:endParaRPr sz="1900"/>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extLst>
      <p:ext uri="{BB962C8B-B14F-4D97-AF65-F5344CB8AC3E}">
        <p14:creationId xmlns:p14="http://schemas.microsoft.com/office/powerpoint/2010/main" val="1475652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pic>
        <p:nvPicPr>
          <p:cNvPr id="1026" name="Picture 2" descr="Server anatomy &amp; ProLiant form factors - Hewlett Packard Enterprise  Commun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012" y="361950"/>
            <a:ext cx="5617338"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428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1548765" cy="282575"/>
          </a:xfrm>
          <a:prstGeom prst="rect">
            <a:avLst/>
          </a:prstGeom>
        </p:spPr>
        <p:txBody>
          <a:bodyPr vert="horz" wrap="square" lIns="0" tIns="17145" rIns="0" bIns="0" rtlCol="0">
            <a:spAutoFit/>
          </a:bodyPr>
          <a:lstStyle/>
          <a:p>
            <a:pPr marL="12700">
              <a:lnSpc>
                <a:spcPct val="100000"/>
              </a:lnSpc>
              <a:spcBef>
                <a:spcPts val="135"/>
              </a:spcBef>
            </a:pPr>
            <a:r>
              <a:rPr spc="10" dirty="0"/>
              <a:t>Unit</a:t>
            </a:r>
            <a:r>
              <a:rPr spc="-45" dirty="0"/>
              <a:t> </a:t>
            </a:r>
            <a:r>
              <a:rPr spc="15" dirty="0"/>
              <a:t>objectives</a:t>
            </a: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
        <p:nvSpPr>
          <p:cNvPr id="5" name="object 5"/>
          <p:cNvSpPr txBox="1"/>
          <p:nvPr/>
        </p:nvSpPr>
        <p:spPr>
          <a:xfrm>
            <a:off x="132079" y="725413"/>
            <a:ext cx="3922395" cy="1835785"/>
          </a:xfrm>
          <a:prstGeom prst="rect">
            <a:avLst/>
          </a:prstGeom>
        </p:spPr>
        <p:txBody>
          <a:bodyPr vert="horz" wrap="square" lIns="0" tIns="26670" rIns="0" bIns="0" rtlCol="0">
            <a:spAutoFit/>
          </a:bodyPr>
          <a:lstStyle/>
          <a:p>
            <a:pPr marL="12700">
              <a:lnSpc>
                <a:spcPct val="100000"/>
              </a:lnSpc>
              <a:spcBef>
                <a:spcPts val="210"/>
              </a:spcBef>
            </a:pPr>
            <a:r>
              <a:rPr sz="1200" dirty="0">
                <a:latin typeface="Arial"/>
                <a:cs typeface="Arial"/>
              </a:rPr>
              <a:t>After completing this unit, you should be able</a:t>
            </a:r>
            <a:r>
              <a:rPr sz="1200" spc="-80" dirty="0">
                <a:latin typeface="Arial"/>
                <a:cs typeface="Arial"/>
              </a:rPr>
              <a:t> </a:t>
            </a:r>
            <a:r>
              <a:rPr sz="1200" dirty="0">
                <a:latin typeface="Arial"/>
                <a:cs typeface="Arial"/>
              </a:rPr>
              <a:t>to:</a:t>
            </a:r>
            <a:endParaRPr sz="1200">
              <a:latin typeface="Arial"/>
              <a:cs typeface="Arial"/>
            </a:endParaRPr>
          </a:p>
          <a:p>
            <a:pPr marL="161925" indent="-149860">
              <a:lnSpc>
                <a:spcPct val="100000"/>
              </a:lnSpc>
              <a:spcBef>
                <a:spcPts val="370"/>
              </a:spcBef>
              <a:buClr>
                <a:srgbClr val="0000FF"/>
              </a:buClr>
              <a:buSzPct val="120833"/>
              <a:buChar char="•"/>
              <a:tabLst>
                <a:tab pos="162560" algn="l"/>
              </a:tabLst>
            </a:pPr>
            <a:r>
              <a:rPr sz="1200" dirty="0">
                <a:latin typeface="Arial"/>
                <a:cs typeface="Arial"/>
              </a:rPr>
              <a:t>Identify the types of server</a:t>
            </a:r>
            <a:r>
              <a:rPr sz="1200" spc="-85" dirty="0">
                <a:latin typeface="Arial"/>
                <a:cs typeface="Arial"/>
              </a:rPr>
              <a:t> </a:t>
            </a:r>
            <a:r>
              <a:rPr sz="1200" dirty="0">
                <a:latin typeface="Arial"/>
                <a:cs typeface="Arial"/>
              </a:rPr>
              <a:t>virtualization</a:t>
            </a:r>
            <a:endParaRPr sz="1200">
              <a:latin typeface="Arial"/>
              <a:cs typeface="Arial"/>
            </a:endParaRPr>
          </a:p>
          <a:p>
            <a:pPr marL="161925" indent="-149860">
              <a:lnSpc>
                <a:spcPct val="100000"/>
              </a:lnSpc>
              <a:spcBef>
                <a:spcPts val="365"/>
              </a:spcBef>
              <a:buClr>
                <a:srgbClr val="0000FF"/>
              </a:buClr>
              <a:buSzPct val="120833"/>
              <a:buChar char="•"/>
              <a:tabLst>
                <a:tab pos="162560" algn="l"/>
              </a:tabLst>
            </a:pPr>
            <a:r>
              <a:rPr sz="1200" dirty="0">
                <a:latin typeface="Arial"/>
                <a:cs typeface="Arial"/>
              </a:rPr>
              <a:t>Explain hardware assisted</a:t>
            </a:r>
            <a:r>
              <a:rPr sz="1200" spc="-55" dirty="0">
                <a:latin typeface="Arial"/>
                <a:cs typeface="Arial"/>
              </a:rPr>
              <a:t> </a:t>
            </a:r>
            <a:r>
              <a:rPr sz="1200" dirty="0">
                <a:latin typeface="Arial"/>
                <a:cs typeface="Arial"/>
              </a:rPr>
              <a:t>virtualization</a:t>
            </a:r>
            <a:endParaRPr sz="1200">
              <a:latin typeface="Arial"/>
              <a:cs typeface="Arial"/>
            </a:endParaRPr>
          </a:p>
          <a:p>
            <a:pPr marL="161925" indent="-149860">
              <a:lnSpc>
                <a:spcPct val="100000"/>
              </a:lnSpc>
              <a:spcBef>
                <a:spcPts val="370"/>
              </a:spcBef>
              <a:buClr>
                <a:srgbClr val="0000FF"/>
              </a:buClr>
              <a:buSzPct val="120833"/>
              <a:buChar char="•"/>
              <a:tabLst>
                <a:tab pos="162560" algn="l"/>
              </a:tabLst>
            </a:pPr>
            <a:r>
              <a:rPr sz="1200" dirty="0">
                <a:latin typeface="Arial"/>
                <a:cs typeface="Arial"/>
              </a:rPr>
              <a:t>Define and describe</a:t>
            </a:r>
            <a:r>
              <a:rPr sz="1200" spc="-50" dirty="0">
                <a:latin typeface="Arial"/>
                <a:cs typeface="Arial"/>
              </a:rPr>
              <a:t> </a:t>
            </a:r>
            <a:r>
              <a:rPr sz="1200" dirty="0">
                <a:latin typeface="Arial"/>
                <a:cs typeface="Arial"/>
              </a:rPr>
              <a:t>hypervisors</a:t>
            </a:r>
            <a:endParaRPr sz="1200">
              <a:latin typeface="Arial"/>
              <a:cs typeface="Arial"/>
            </a:endParaRPr>
          </a:p>
          <a:p>
            <a:pPr marL="161925" indent="-149860">
              <a:lnSpc>
                <a:spcPct val="100000"/>
              </a:lnSpc>
              <a:spcBef>
                <a:spcPts val="365"/>
              </a:spcBef>
              <a:buClr>
                <a:srgbClr val="0000FF"/>
              </a:buClr>
              <a:buSzPct val="120833"/>
              <a:buChar char="•"/>
              <a:tabLst>
                <a:tab pos="162560" algn="l"/>
              </a:tabLst>
            </a:pPr>
            <a:r>
              <a:rPr sz="1200" dirty="0">
                <a:latin typeface="Arial"/>
                <a:cs typeface="Arial"/>
              </a:rPr>
              <a:t>Explain Desktop</a:t>
            </a:r>
            <a:r>
              <a:rPr sz="1200" spc="-15" dirty="0">
                <a:latin typeface="Arial"/>
                <a:cs typeface="Arial"/>
              </a:rPr>
              <a:t> </a:t>
            </a:r>
            <a:r>
              <a:rPr sz="1200" dirty="0">
                <a:latin typeface="Arial"/>
                <a:cs typeface="Arial"/>
              </a:rPr>
              <a:t>virtualization</a:t>
            </a:r>
            <a:endParaRPr sz="1200">
              <a:latin typeface="Arial"/>
              <a:cs typeface="Arial"/>
            </a:endParaRPr>
          </a:p>
          <a:p>
            <a:pPr marL="161925" indent="-149860">
              <a:lnSpc>
                <a:spcPct val="100000"/>
              </a:lnSpc>
              <a:spcBef>
                <a:spcPts val="370"/>
              </a:spcBef>
              <a:buClr>
                <a:srgbClr val="0000FF"/>
              </a:buClr>
              <a:buSzPct val="120833"/>
              <a:buChar char="•"/>
              <a:tabLst>
                <a:tab pos="162560" algn="l"/>
              </a:tabLst>
            </a:pPr>
            <a:r>
              <a:rPr sz="1200" dirty="0">
                <a:latin typeface="Arial"/>
                <a:cs typeface="Arial"/>
              </a:rPr>
              <a:t>Differentiate between the types of desktop</a:t>
            </a:r>
            <a:r>
              <a:rPr sz="1200" spc="-80" dirty="0">
                <a:latin typeface="Arial"/>
                <a:cs typeface="Arial"/>
              </a:rPr>
              <a:t> </a:t>
            </a:r>
            <a:r>
              <a:rPr sz="1200" dirty="0">
                <a:latin typeface="Arial"/>
                <a:cs typeface="Arial"/>
              </a:rPr>
              <a:t>virtualization</a:t>
            </a:r>
            <a:endParaRPr sz="1200">
              <a:latin typeface="Arial"/>
              <a:cs typeface="Arial"/>
            </a:endParaRPr>
          </a:p>
          <a:p>
            <a:pPr marL="161925" indent="-149860">
              <a:lnSpc>
                <a:spcPct val="100000"/>
              </a:lnSpc>
              <a:spcBef>
                <a:spcPts val="365"/>
              </a:spcBef>
              <a:buClr>
                <a:srgbClr val="0000FF"/>
              </a:buClr>
              <a:buSzPct val="120833"/>
              <a:buChar char="•"/>
              <a:tabLst>
                <a:tab pos="162560" algn="l"/>
              </a:tabLst>
            </a:pPr>
            <a:r>
              <a:rPr sz="1200" dirty="0">
                <a:latin typeface="Arial"/>
                <a:cs typeface="Arial"/>
              </a:rPr>
              <a:t>Understand Storage</a:t>
            </a:r>
            <a:r>
              <a:rPr sz="1200" spc="-45" dirty="0">
                <a:latin typeface="Arial"/>
                <a:cs typeface="Arial"/>
              </a:rPr>
              <a:t> </a:t>
            </a:r>
            <a:r>
              <a:rPr sz="1200" dirty="0">
                <a:latin typeface="Arial"/>
                <a:cs typeface="Arial"/>
              </a:rPr>
              <a:t>virtualization</a:t>
            </a:r>
            <a:endParaRPr sz="1200">
              <a:latin typeface="Arial"/>
              <a:cs typeface="Arial"/>
            </a:endParaRPr>
          </a:p>
          <a:p>
            <a:pPr marL="161925" indent="-149860">
              <a:lnSpc>
                <a:spcPct val="100000"/>
              </a:lnSpc>
              <a:spcBef>
                <a:spcPts val="370"/>
              </a:spcBef>
              <a:buClr>
                <a:srgbClr val="0000FF"/>
              </a:buClr>
              <a:buSzPct val="120833"/>
              <a:buChar char="•"/>
              <a:tabLst>
                <a:tab pos="162560" algn="l"/>
              </a:tabLst>
            </a:pPr>
            <a:r>
              <a:rPr sz="1200" dirty="0">
                <a:latin typeface="Arial"/>
                <a:cs typeface="Arial"/>
              </a:rPr>
              <a:t>Identify the types of Storage</a:t>
            </a:r>
            <a:r>
              <a:rPr sz="1200" spc="-65" dirty="0">
                <a:latin typeface="Arial"/>
                <a:cs typeface="Arial"/>
              </a:rPr>
              <a:t> </a:t>
            </a:r>
            <a:r>
              <a:rPr sz="1200" dirty="0">
                <a:latin typeface="Arial"/>
                <a:cs typeface="Arial"/>
              </a:rPr>
              <a:t>virtualization</a:t>
            </a:r>
            <a:endParaRPr sz="12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3359785" cy="282575"/>
          </a:xfrm>
          <a:prstGeom prst="rect">
            <a:avLst/>
          </a:prstGeom>
        </p:spPr>
        <p:txBody>
          <a:bodyPr vert="horz" wrap="square" lIns="0" tIns="17145" rIns="0" bIns="0" rtlCol="0">
            <a:spAutoFit/>
          </a:bodyPr>
          <a:lstStyle/>
          <a:p>
            <a:pPr marL="12700">
              <a:lnSpc>
                <a:spcPct val="100000"/>
              </a:lnSpc>
              <a:spcBef>
                <a:spcPts val="135"/>
              </a:spcBef>
            </a:pPr>
            <a:r>
              <a:rPr spc="15" dirty="0"/>
              <a:t>Three major </a:t>
            </a:r>
            <a:r>
              <a:rPr spc="10" dirty="0"/>
              <a:t>layers in </a:t>
            </a:r>
            <a:r>
              <a:rPr spc="15" dirty="0"/>
              <a:t>Xen</a:t>
            </a:r>
            <a:r>
              <a:rPr spc="-20" dirty="0"/>
              <a:t> </a:t>
            </a:r>
            <a:r>
              <a:rPr spc="10" dirty="0"/>
              <a:t>Server</a:t>
            </a:r>
          </a:p>
        </p:txBody>
      </p:sp>
      <p:sp>
        <p:nvSpPr>
          <p:cNvPr id="5" name="object 5"/>
          <p:cNvSpPr txBox="1"/>
          <p:nvPr/>
        </p:nvSpPr>
        <p:spPr>
          <a:xfrm>
            <a:off x="132079" y="738631"/>
            <a:ext cx="1390650" cy="1127760"/>
          </a:xfrm>
          <a:prstGeom prst="rect">
            <a:avLst/>
          </a:prstGeom>
        </p:spPr>
        <p:txBody>
          <a:bodyPr vert="horz" wrap="square" lIns="0" tIns="13335" rIns="0" bIns="0" rtlCol="0">
            <a:spAutoFit/>
          </a:bodyPr>
          <a:lstStyle/>
          <a:p>
            <a:pPr marL="288290" indent="-276225">
              <a:lnSpc>
                <a:spcPct val="100000"/>
              </a:lnSpc>
              <a:spcBef>
                <a:spcPts val="105"/>
              </a:spcBef>
              <a:buAutoNum type="arabicPeriod"/>
              <a:tabLst>
                <a:tab pos="288290" algn="l"/>
                <a:tab pos="288925" algn="l"/>
              </a:tabLst>
            </a:pPr>
            <a:r>
              <a:rPr sz="1200" dirty="0">
                <a:latin typeface="Arial"/>
                <a:cs typeface="Arial"/>
              </a:rPr>
              <a:t>Hardware</a:t>
            </a:r>
            <a:r>
              <a:rPr sz="1200" spc="-55" dirty="0">
                <a:latin typeface="Arial"/>
                <a:cs typeface="Arial"/>
              </a:rPr>
              <a:t> </a:t>
            </a:r>
            <a:r>
              <a:rPr sz="1200" dirty="0">
                <a:latin typeface="Arial"/>
                <a:cs typeface="Arial"/>
              </a:rPr>
              <a:t>Layer</a:t>
            </a:r>
            <a:endParaRPr sz="1200">
              <a:latin typeface="Arial"/>
              <a:cs typeface="Arial"/>
            </a:endParaRPr>
          </a:p>
          <a:p>
            <a:pPr>
              <a:lnSpc>
                <a:spcPct val="100000"/>
              </a:lnSpc>
              <a:spcBef>
                <a:spcPts val="50"/>
              </a:spcBef>
              <a:buFont typeface="Arial"/>
              <a:buAutoNum type="arabicPeriod"/>
            </a:pPr>
            <a:endParaRPr sz="1850">
              <a:latin typeface="Times New Roman"/>
              <a:cs typeface="Times New Roman"/>
            </a:endParaRPr>
          </a:p>
          <a:p>
            <a:pPr marL="288290" indent="-276225">
              <a:lnSpc>
                <a:spcPct val="100000"/>
              </a:lnSpc>
              <a:buAutoNum type="arabicPeriod"/>
              <a:tabLst>
                <a:tab pos="288290" algn="l"/>
                <a:tab pos="288925" algn="l"/>
              </a:tabLst>
            </a:pPr>
            <a:r>
              <a:rPr sz="1200" dirty="0">
                <a:latin typeface="Arial"/>
                <a:cs typeface="Arial"/>
              </a:rPr>
              <a:t>Hypervisor</a:t>
            </a:r>
            <a:endParaRPr sz="1200">
              <a:latin typeface="Arial"/>
              <a:cs typeface="Arial"/>
            </a:endParaRPr>
          </a:p>
          <a:p>
            <a:pPr>
              <a:lnSpc>
                <a:spcPct val="100000"/>
              </a:lnSpc>
              <a:spcBef>
                <a:spcPts val="45"/>
              </a:spcBef>
              <a:buFont typeface="Arial"/>
              <a:buAutoNum type="arabicPeriod"/>
            </a:pPr>
            <a:endParaRPr sz="1850">
              <a:latin typeface="Times New Roman"/>
              <a:cs typeface="Times New Roman"/>
            </a:endParaRPr>
          </a:p>
          <a:p>
            <a:pPr marL="288290" indent="-276225">
              <a:lnSpc>
                <a:spcPct val="100000"/>
              </a:lnSpc>
              <a:buAutoNum type="arabicPeriod"/>
              <a:tabLst>
                <a:tab pos="288290" algn="l"/>
                <a:tab pos="288925" algn="l"/>
              </a:tabLst>
            </a:pPr>
            <a:r>
              <a:rPr sz="1200" dirty="0">
                <a:latin typeface="Arial"/>
                <a:cs typeface="Arial"/>
              </a:rPr>
              <a:t>Domains</a:t>
            </a:r>
            <a:r>
              <a:rPr sz="1200" spc="-30" dirty="0">
                <a:latin typeface="Arial"/>
                <a:cs typeface="Arial"/>
              </a:rPr>
              <a:t> </a:t>
            </a:r>
            <a:r>
              <a:rPr sz="1200" dirty="0">
                <a:latin typeface="Arial"/>
                <a:cs typeface="Arial"/>
              </a:rPr>
              <a:t>Layer</a:t>
            </a:r>
            <a:endParaRPr sz="1200">
              <a:latin typeface="Arial"/>
              <a:cs typeface="Arial"/>
            </a:endParaRPr>
          </a:p>
        </p:txBody>
      </p:sp>
      <p:sp>
        <p:nvSpPr>
          <p:cNvPr id="6" name="object 6"/>
          <p:cNvSpPr/>
          <p:nvPr/>
        </p:nvSpPr>
        <p:spPr>
          <a:xfrm>
            <a:off x="111742" y="2346913"/>
            <a:ext cx="5786671" cy="1995502"/>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extLst>
      <p:ext uri="{BB962C8B-B14F-4D97-AF65-F5344CB8AC3E}">
        <p14:creationId xmlns:p14="http://schemas.microsoft.com/office/powerpoint/2010/main" val="4218964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2272665" cy="282575"/>
          </a:xfrm>
          <a:prstGeom prst="rect">
            <a:avLst/>
          </a:prstGeom>
        </p:spPr>
        <p:txBody>
          <a:bodyPr vert="horz" wrap="square" lIns="0" tIns="17145" rIns="0" bIns="0" rtlCol="0">
            <a:spAutoFit/>
          </a:bodyPr>
          <a:lstStyle/>
          <a:p>
            <a:pPr marL="12700">
              <a:lnSpc>
                <a:spcPct val="100000"/>
              </a:lnSpc>
              <a:spcBef>
                <a:spcPts val="135"/>
              </a:spcBef>
            </a:pPr>
            <a:r>
              <a:rPr spc="15" dirty="0"/>
              <a:t>Desktop</a:t>
            </a:r>
            <a:r>
              <a:rPr spc="-15" dirty="0"/>
              <a:t> </a:t>
            </a:r>
            <a:r>
              <a:rPr spc="10" dirty="0"/>
              <a:t>Virtualization</a:t>
            </a:r>
          </a:p>
        </p:txBody>
      </p:sp>
      <p:sp>
        <p:nvSpPr>
          <p:cNvPr id="5" name="object 5"/>
          <p:cNvSpPr txBox="1"/>
          <p:nvPr/>
        </p:nvSpPr>
        <p:spPr>
          <a:xfrm>
            <a:off x="132079" y="3494023"/>
            <a:ext cx="5775960" cy="975994"/>
          </a:xfrm>
          <a:prstGeom prst="rect">
            <a:avLst/>
          </a:prstGeom>
        </p:spPr>
        <p:txBody>
          <a:bodyPr vert="horz" wrap="square" lIns="0" tIns="12065" rIns="0" bIns="0" rtlCol="0">
            <a:spAutoFit/>
          </a:bodyPr>
          <a:lstStyle/>
          <a:p>
            <a:pPr marL="161925" marR="5080" indent="-149860">
              <a:lnSpc>
                <a:spcPct val="103299"/>
              </a:lnSpc>
              <a:spcBef>
                <a:spcPts val="95"/>
              </a:spcBef>
              <a:buClr>
                <a:srgbClr val="0000FF"/>
              </a:buClr>
              <a:buSzPct val="123809"/>
              <a:buChar char="•"/>
              <a:tabLst>
                <a:tab pos="162560" algn="l"/>
              </a:tabLst>
            </a:pPr>
            <a:r>
              <a:rPr sz="1050" spc="15" dirty="0">
                <a:latin typeface="Arial"/>
                <a:cs typeface="Arial"/>
              </a:rPr>
              <a:t>Desktop </a:t>
            </a:r>
            <a:r>
              <a:rPr sz="1050" spc="10" dirty="0">
                <a:latin typeface="Arial"/>
                <a:cs typeface="Arial"/>
              </a:rPr>
              <a:t>virtualization </a:t>
            </a:r>
            <a:r>
              <a:rPr sz="1050" spc="15" dirty="0">
                <a:latin typeface="Arial"/>
                <a:cs typeface="Arial"/>
              </a:rPr>
              <a:t>refers to the technique of creating </a:t>
            </a:r>
            <a:r>
              <a:rPr sz="1050" spc="20" dirty="0">
                <a:latin typeface="Arial"/>
                <a:cs typeface="Arial"/>
              </a:rPr>
              <a:t>an </a:t>
            </a:r>
            <a:r>
              <a:rPr sz="1050" spc="15" dirty="0">
                <a:latin typeface="Arial"/>
                <a:cs typeface="Arial"/>
              </a:rPr>
              <a:t>abstraction of desktop </a:t>
            </a:r>
            <a:r>
              <a:rPr sz="1050" spc="10" dirty="0">
                <a:latin typeface="Arial"/>
                <a:cs typeface="Arial"/>
              </a:rPr>
              <a:t>clients</a:t>
            </a:r>
            <a:r>
              <a:rPr sz="1050" spc="-160" dirty="0">
                <a:latin typeface="Arial"/>
                <a:cs typeface="Arial"/>
              </a:rPr>
              <a:t> </a:t>
            </a:r>
            <a:r>
              <a:rPr sz="1050" spc="15" dirty="0">
                <a:latin typeface="Arial"/>
                <a:cs typeface="Arial"/>
              </a:rPr>
              <a:t>or  end-user computing</a:t>
            </a:r>
            <a:r>
              <a:rPr sz="1050" spc="-40" dirty="0">
                <a:latin typeface="Arial"/>
                <a:cs typeface="Arial"/>
              </a:rPr>
              <a:t> </a:t>
            </a:r>
            <a:r>
              <a:rPr sz="1050" spc="15" dirty="0">
                <a:latin typeface="Arial"/>
                <a:cs typeface="Arial"/>
              </a:rPr>
              <a:t>equipment.</a:t>
            </a:r>
            <a:endParaRPr sz="1050">
              <a:latin typeface="Arial"/>
              <a:cs typeface="Arial"/>
            </a:endParaRPr>
          </a:p>
          <a:p>
            <a:pPr marL="161925" indent="-149860">
              <a:lnSpc>
                <a:spcPct val="100000"/>
              </a:lnSpc>
              <a:spcBef>
                <a:spcPts val="365"/>
              </a:spcBef>
              <a:buClr>
                <a:srgbClr val="0000FF"/>
              </a:buClr>
              <a:buSzPct val="123809"/>
              <a:buChar char="•"/>
              <a:tabLst>
                <a:tab pos="162560" algn="l"/>
              </a:tabLst>
            </a:pPr>
            <a:r>
              <a:rPr sz="1050" spc="15" dirty="0">
                <a:latin typeface="Arial"/>
                <a:cs typeface="Arial"/>
              </a:rPr>
              <a:t>This </a:t>
            </a:r>
            <a:r>
              <a:rPr sz="1050" spc="10" dirty="0">
                <a:latin typeface="Arial"/>
                <a:cs typeface="Arial"/>
              </a:rPr>
              <a:t>is </a:t>
            </a:r>
            <a:r>
              <a:rPr sz="1050" spc="15" dirty="0">
                <a:latin typeface="Arial"/>
                <a:cs typeface="Arial"/>
              </a:rPr>
              <a:t>not very </a:t>
            </a:r>
            <a:r>
              <a:rPr sz="1050" spc="10" dirty="0">
                <a:latin typeface="Arial"/>
                <a:cs typeface="Arial"/>
              </a:rPr>
              <a:t>different </a:t>
            </a:r>
            <a:r>
              <a:rPr sz="1050" spc="15" dirty="0">
                <a:latin typeface="Arial"/>
                <a:cs typeface="Arial"/>
              </a:rPr>
              <a:t>from </a:t>
            </a:r>
            <a:r>
              <a:rPr sz="1050" spc="10" dirty="0">
                <a:latin typeface="Arial"/>
                <a:cs typeface="Arial"/>
              </a:rPr>
              <a:t>virtualizing </a:t>
            </a:r>
            <a:r>
              <a:rPr sz="1050" spc="20" dirty="0">
                <a:latin typeface="Arial"/>
                <a:cs typeface="Arial"/>
              </a:rPr>
              <a:t>a </a:t>
            </a:r>
            <a:r>
              <a:rPr sz="1050" spc="15" dirty="0">
                <a:latin typeface="Arial"/>
                <a:cs typeface="Arial"/>
              </a:rPr>
              <a:t>physical</a:t>
            </a:r>
            <a:r>
              <a:rPr sz="1050" spc="-105" dirty="0">
                <a:latin typeface="Arial"/>
                <a:cs typeface="Arial"/>
              </a:rPr>
              <a:t> </a:t>
            </a:r>
            <a:r>
              <a:rPr sz="1050" spc="5" dirty="0">
                <a:latin typeface="Arial"/>
                <a:cs typeface="Arial"/>
              </a:rPr>
              <a:t>server.</a:t>
            </a:r>
            <a:endParaRPr sz="1050">
              <a:latin typeface="Arial"/>
              <a:cs typeface="Arial"/>
            </a:endParaRPr>
          </a:p>
          <a:p>
            <a:pPr marL="165735" marR="529590" indent="-153670">
              <a:lnSpc>
                <a:spcPct val="129000"/>
              </a:lnSpc>
              <a:buClr>
                <a:srgbClr val="0000FF"/>
              </a:buClr>
              <a:buSzPct val="123809"/>
              <a:buChar char="•"/>
              <a:tabLst>
                <a:tab pos="162560" algn="l"/>
              </a:tabLst>
            </a:pPr>
            <a:r>
              <a:rPr sz="1050" spc="20" dirty="0">
                <a:latin typeface="Arial"/>
                <a:cs typeface="Arial"/>
              </a:rPr>
              <a:t>The </a:t>
            </a:r>
            <a:r>
              <a:rPr sz="1050" spc="15" dirty="0">
                <a:latin typeface="Arial"/>
                <a:cs typeface="Arial"/>
              </a:rPr>
              <a:t>process involves creating </a:t>
            </a:r>
            <a:r>
              <a:rPr sz="1050" spc="20" dirty="0">
                <a:latin typeface="Arial"/>
                <a:cs typeface="Arial"/>
              </a:rPr>
              <a:t>a </a:t>
            </a:r>
            <a:r>
              <a:rPr sz="1050" spc="10" dirty="0">
                <a:latin typeface="Arial"/>
                <a:cs typeface="Arial"/>
              </a:rPr>
              <a:t>logical </a:t>
            </a:r>
            <a:r>
              <a:rPr sz="1050" spc="15" dirty="0">
                <a:latin typeface="Arial"/>
                <a:cs typeface="Arial"/>
              </a:rPr>
              <a:t>abstraction or </a:t>
            </a:r>
            <a:r>
              <a:rPr sz="1050" spc="20" dirty="0">
                <a:latin typeface="Arial"/>
                <a:cs typeface="Arial"/>
              </a:rPr>
              <a:t>a </a:t>
            </a:r>
            <a:r>
              <a:rPr sz="1050" spc="10" dirty="0">
                <a:latin typeface="Arial"/>
                <a:cs typeface="Arial"/>
              </a:rPr>
              <a:t>virtual </a:t>
            </a:r>
            <a:r>
              <a:rPr sz="1050" spc="15" dirty="0">
                <a:latin typeface="Arial"/>
                <a:cs typeface="Arial"/>
              </a:rPr>
              <a:t>image of the</a:t>
            </a:r>
            <a:r>
              <a:rPr sz="1050" spc="-145" dirty="0">
                <a:latin typeface="Arial"/>
                <a:cs typeface="Arial"/>
              </a:rPr>
              <a:t> </a:t>
            </a:r>
            <a:r>
              <a:rPr sz="1050" spc="15" dirty="0">
                <a:latin typeface="Arial"/>
                <a:cs typeface="Arial"/>
              </a:rPr>
              <a:t>desktop  </a:t>
            </a:r>
            <a:r>
              <a:rPr sz="1050" spc="20" dirty="0">
                <a:latin typeface="Arial"/>
                <a:cs typeface="Arial"/>
              </a:rPr>
              <a:t>and </a:t>
            </a:r>
            <a:r>
              <a:rPr sz="1050" spc="15" dirty="0">
                <a:latin typeface="Arial"/>
                <a:cs typeface="Arial"/>
              </a:rPr>
              <a:t>placing </a:t>
            </a:r>
            <a:r>
              <a:rPr sz="1050" spc="5" dirty="0">
                <a:latin typeface="Arial"/>
                <a:cs typeface="Arial"/>
              </a:rPr>
              <a:t>it </a:t>
            </a:r>
            <a:r>
              <a:rPr sz="1050" spc="20" dirty="0">
                <a:latin typeface="Arial"/>
                <a:cs typeface="Arial"/>
              </a:rPr>
              <a:t>on a </a:t>
            </a:r>
            <a:r>
              <a:rPr sz="1050" spc="15" dirty="0">
                <a:latin typeface="Arial"/>
                <a:cs typeface="Arial"/>
              </a:rPr>
              <a:t>centralized physical</a:t>
            </a:r>
            <a:r>
              <a:rPr sz="1050" spc="-120" dirty="0">
                <a:latin typeface="Arial"/>
                <a:cs typeface="Arial"/>
              </a:rPr>
              <a:t> </a:t>
            </a:r>
            <a:r>
              <a:rPr sz="1050" spc="5" dirty="0">
                <a:latin typeface="Arial"/>
                <a:cs typeface="Arial"/>
              </a:rPr>
              <a:t>server.</a:t>
            </a:r>
            <a:endParaRPr sz="1050">
              <a:latin typeface="Arial"/>
              <a:cs typeface="Arial"/>
            </a:endParaRPr>
          </a:p>
        </p:txBody>
      </p:sp>
      <p:sp>
        <p:nvSpPr>
          <p:cNvPr id="6" name="object 6"/>
          <p:cNvSpPr/>
          <p:nvPr/>
        </p:nvSpPr>
        <p:spPr>
          <a:xfrm>
            <a:off x="1424177" y="749808"/>
            <a:ext cx="3260597" cy="2743961"/>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3551554" cy="282575"/>
          </a:xfrm>
          <a:prstGeom prst="rect">
            <a:avLst/>
          </a:prstGeom>
        </p:spPr>
        <p:txBody>
          <a:bodyPr vert="horz" wrap="square" lIns="0" tIns="17145" rIns="0" bIns="0" rtlCol="0">
            <a:spAutoFit/>
          </a:bodyPr>
          <a:lstStyle/>
          <a:p>
            <a:pPr marL="12700">
              <a:lnSpc>
                <a:spcPct val="100000"/>
              </a:lnSpc>
              <a:spcBef>
                <a:spcPts val="135"/>
              </a:spcBef>
            </a:pPr>
            <a:r>
              <a:rPr spc="20" dirty="0"/>
              <a:t>How </a:t>
            </a:r>
            <a:r>
              <a:rPr spc="15" dirty="0"/>
              <a:t>desktop virtualization</a:t>
            </a:r>
            <a:r>
              <a:rPr spc="-30" dirty="0"/>
              <a:t> </a:t>
            </a:r>
            <a:r>
              <a:rPr spc="20" dirty="0"/>
              <a:t>works?</a:t>
            </a:r>
          </a:p>
        </p:txBody>
      </p:sp>
      <p:sp>
        <p:nvSpPr>
          <p:cNvPr id="5" name="object 5"/>
          <p:cNvSpPr/>
          <p:nvPr/>
        </p:nvSpPr>
        <p:spPr>
          <a:xfrm>
            <a:off x="671510" y="932314"/>
            <a:ext cx="4446178" cy="3158863"/>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586482" y="4096766"/>
            <a:ext cx="1047115" cy="116839"/>
          </a:xfrm>
          <a:prstGeom prst="rect">
            <a:avLst/>
          </a:prstGeom>
        </p:spPr>
        <p:txBody>
          <a:bodyPr vert="horz" wrap="square" lIns="0" tIns="12700" rIns="0" bIns="0" rtlCol="0">
            <a:spAutoFit/>
          </a:bodyPr>
          <a:lstStyle/>
          <a:p>
            <a:pPr marL="12700">
              <a:lnSpc>
                <a:spcPct val="100000"/>
              </a:lnSpc>
              <a:spcBef>
                <a:spcPts val="100"/>
              </a:spcBef>
            </a:pPr>
            <a:r>
              <a:rPr sz="600" i="1" spc="-5" dirty="0">
                <a:latin typeface="Arial"/>
                <a:cs typeface="Arial"/>
              </a:rPr>
              <a:t>Source: </a:t>
            </a:r>
            <a:r>
              <a:rPr sz="600" i="1" spc="-5" dirty="0">
                <a:latin typeface="Arial"/>
                <a:cs typeface="Arial"/>
                <a:hlinkClick r:id="rId3"/>
              </a:rPr>
              <a:t>http://www.ipexpert.gr</a:t>
            </a:r>
            <a:endParaRPr sz="600">
              <a:latin typeface="Arial"/>
              <a:cs typeface="Arial"/>
            </a:endParaRPr>
          </a:p>
        </p:txBody>
      </p:sp>
      <p:sp>
        <p:nvSpPr>
          <p:cNvPr id="7" name="object 7"/>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288289"/>
            <a:ext cx="3917950" cy="319405"/>
          </a:xfrm>
          <a:prstGeom prst="rect">
            <a:avLst/>
          </a:prstGeom>
        </p:spPr>
        <p:txBody>
          <a:bodyPr vert="horz" wrap="square" lIns="0" tIns="15875" rIns="0" bIns="0" rtlCol="0">
            <a:spAutoFit/>
          </a:bodyPr>
          <a:lstStyle/>
          <a:p>
            <a:pPr marL="12700">
              <a:lnSpc>
                <a:spcPct val="100000"/>
              </a:lnSpc>
              <a:spcBef>
                <a:spcPts val="125"/>
              </a:spcBef>
            </a:pPr>
            <a:r>
              <a:rPr sz="1900" spc="10" dirty="0"/>
              <a:t>Benefits of Desktop</a:t>
            </a:r>
            <a:r>
              <a:rPr sz="1900" spc="-40" dirty="0"/>
              <a:t> </a:t>
            </a:r>
            <a:r>
              <a:rPr sz="1900" spc="5" dirty="0"/>
              <a:t>Virtualization</a:t>
            </a:r>
            <a:endParaRPr sz="1900"/>
          </a:p>
        </p:txBody>
      </p:sp>
      <p:sp>
        <p:nvSpPr>
          <p:cNvPr id="5" name="object 5"/>
          <p:cNvSpPr/>
          <p:nvPr/>
        </p:nvSpPr>
        <p:spPr>
          <a:xfrm>
            <a:off x="697338" y="1144332"/>
            <a:ext cx="4446923" cy="285464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97230" y="1408175"/>
            <a:ext cx="1249680" cy="152400"/>
          </a:xfrm>
          <a:custGeom>
            <a:avLst/>
            <a:gdLst/>
            <a:ahLst/>
            <a:cxnLst/>
            <a:rect l="l" t="t" r="r" b="b"/>
            <a:pathLst>
              <a:path w="1249680" h="152400">
                <a:moveTo>
                  <a:pt x="0" y="0"/>
                </a:moveTo>
                <a:lnTo>
                  <a:pt x="0" y="152400"/>
                </a:lnTo>
                <a:lnTo>
                  <a:pt x="1249680" y="152399"/>
                </a:lnTo>
                <a:lnTo>
                  <a:pt x="1249680" y="0"/>
                </a:lnTo>
                <a:lnTo>
                  <a:pt x="0" y="0"/>
                </a:lnTo>
                <a:close/>
              </a:path>
            </a:pathLst>
          </a:custGeom>
          <a:solidFill>
            <a:srgbClr val="FCFCFC"/>
          </a:solidFill>
        </p:spPr>
        <p:txBody>
          <a:bodyPr wrap="square" lIns="0" tIns="0" rIns="0" bIns="0" rtlCol="0"/>
          <a:lstStyle/>
          <a:p>
            <a:endParaRPr/>
          </a:p>
        </p:txBody>
      </p:sp>
      <p:sp>
        <p:nvSpPr>
          <p:cNvPr id="7" name="object 7"/>
          <p:cNvSpPr/>
          <p:nvPr/>
        </p:nvSpPr>
        <p:spPr>
          <a:xfrm>
            <a:off x="3861053" y="1370838"/>
            <a:ext cx="984250" cy="393700"/>
          </a:xfrm>
          <a:custGeom>
            <a:avLst/>
            <a:gdLst/>
            <a:ahLst/>
            <a:cxnLst/>
            <a:rect l="l" t="t" r="r" b="b"/>
            <a:pathLst>
              <a:path w="984250" h="393700">
                <a:moveTo>
                  <a:pt x="0" y="0"/>
                </a:moveTo>
                <a:lnTo>
                  <a:pt x="0" y="393192"/>
                </a:lnTo>
                <a:lnTo>
                  <a:pt x="983741" y="393192"/>
                </a:lnTo>
                <a:lnTo>
                  <a:pt x="983741" y="0"/>
                </a:lnTo>
                <a:lnTo>
                  <a:pt x="0" y="0"/>
                </a:lnTo>
                <a:close/>
              </a:path>
            </a:pathLst>
          </a:custGeom>
          <a:solidFill>
            <a:srgbClr val="FCFCFC"/>
          </a:solidFill>
        </p:spPr>
        <p:txBody>
          <a:bodyPr wrap="square" lIns="0" tIns="0" rIns="0" bIns="0" rtlCol="0"/>
          <a:lstStyle/>
          <a:p>
            <a:endParaRPr/>
          </a:p>
        </p:txBody>
      </p:sp>
      <p:sp>
        <p:nvSpPr>
          <p:cNvPr id="8" name="object 8"/>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3773170" cy="282575"/>
          </a:xfrm>
          <a:prstGeom prst="rect">
            <a:avLst/>
          </a:prstGeom>
        </p:spPr>
        <p:txBody>
          <a:bodyPr vert="horz" wrap="square" lIns="0" tIns="17145" rIns="0" bIns="0" rtlCol="0">
            <a:spAutoFit/>
          </a:bodyPr>
          <a:lstStyle/>
          <a:p>
            <a:pPr marL="12700">
              <a:lnSpc>
                <a:spcPct val="100000"/>
              </a:lnSpc>
              <a:spcBef>
                <a:spcPts val="135"/>
              </a:spcBef>
            </a:pPr>
            <a:r>
              <a:rPr spc="10" dirty="0"/>
              <a:t>Constraints </a:t>
            </a:r>
            <a:r>
              <a:rPr spc="15" dirty="0"/>
              <a:t>in Desktop</a:t>
            </a:r>
            <a:r>
              <a:rPr spc="30" dirty="0"/>
              <a:t> </a:t>
            </a:r>
            <a:r>
              <a:rPr spc="10" dirty="0"/>
              <a:t>Virtualization</a:t>
            </a: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
        <p:nvSpPr>
          <p:cNvPr id="5" name="object 5"/>
          <p:cNvSpPr txBox="1"/>
          <p:nvPr/>
        </p:nvSpPr>
        <p:spPr>
          <a:xfrm>
            <a:off x="132079" y="738631"/>
            <a:ext cx="5853430" cy="1954530"/>
          </a:xfrm>
          <a:prstGeom prst="rect">
            <a:avLst/>
          </a:prstGeom>
        </p:spPr>
        <p:txBody>
          <a:bodyPr vert="horz" wrap="square" lIns="0" tIns="13335" rIns="0" bIns="0" rtlCol="0">
            <a:spAutoFit/>
          </a:bodyPr>
          <a:lstStyle/>
          <a:p>
            <a:pPr marL="161925" indent="-149860">
              <a:lnSpc>
                <a:spcPct val="100000"/>
              </a:lnSpc>
              <a:spcBef>
                <a:spcPts val="105"/>
              </a:spcBef>
              <a:buClr>
                <a:srgbClr val="0000FF"/>
              </a:buClr>
              <a:buSzPct val="120833"/>
              <a:buChar char="•"/>
              <a:tabLst>
                <a:tab pos="162560" algn="l"/>
              </a:tabLst>
            </a:pPr>
            <a:r>
              <a:rPr sz="1200" dirty="0">
                <a:latin typeface="Arial"/>
                <a:cs typeface="Arial"/>
              </a:rPr>
              <a:t>Network</a:t>
            </a:r>
            <a:r>
              <a:rPr sz="1200" spc="-15" dirty="0">
                <a:latin typeface="Arial"/>
                <a:cs typeface="Arial"/>
              </a:rPr>
              <a:t> </a:t>
            </a:r>
            <a:r>
              <a:rPr sz="1200" dirty="0">
                <a:latin typeface="Arial"/>
                <a:cs typeface="Arial"/>
              </a:rPr>
              <a:t>bandwidth</a:t>
            </a:r>
            <a:endParaRPr sz="1200">
              <a:latin typeface="Arial"/>
              <a:cs typeface="Arial"/>
            </a:endParaRPr>
          </a:p>
          <a:p>
            <a:pPr>
              <a:lnSpc>
                <a:spcPct val="100000"/>
              </a:lnSpc>
              <a:spcBef>
                <a:spcPts val="50"/>
              </a:spcBef>
              <a:buClr>
                <a:srgbClr val="0000FF"/>
              </a:buClr>
              <a:buFont typeface="Arial"/>
              <a:buChar char="•"/>
            </a:pPr>
            <a:endParaRPr sz="185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Security of the</a:t>
            </a:r>
            <a:r>
              <a:rPr sz="1200" spc="-40" dirty="0">
                <a:latin typeface="Arial"/>
                <a:cs typeface="Arial"/>
              </a:rPr>
              <a:t> </a:t>
            </a:r>
            <a:r>
              <a:rPr sz="1200" dirty="0">
                <a:latin typeface="Arial"/>
                <a:cs typeface="Arial"/>
              </a:rPr>
              <a:t>network</a:t>
            </a:r>
            <a:endParaRPr sz="1200">
              <a:latin typeface="Arial"/>
              <a:cs typeface="Arial"/>
            </a:endParaRPr>
          </a:p>
          <a:p>
            <a:pPr>
              <a:lnSpc>
                <a:spcPct val="100000"/>
              </a:lnSpc>
              <a:spcBef>
                <a:spcPts val="45"/>
              </a:spcBef>
              <a:buClr>
                <a:srgbClr val="0000FF"/>
              </a:buClr>
              <a:buFont typeface="Arial"/>
              <a:buChar char="•"/>
            </a:pPr>
            <a:endParaRPr sz="185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Graphic Intensive</a:t>
            </a:r>
            <a:r>
              <a:rPr sz="1200" spc="-110" dirty="0">
                <a:latin typeface="Arial"/>
                <a:cs typeface="Arial"/>
              </a:rPr>
              <a:t> </a:t>
            </a:r>
            <a:r>
              <a:rPr sz="1200" dirty="0">
                <a:latin typeface="Arial"/>
                <a:cs typeface="Arial"/>
              </a:rPr>
              <a:t>Applications</a:t>
            </a:r>
            <a:endParaRPr sz="1200">
              <a:latin typeface="Arial"/>
              <a:cs typeface="Arial"/>
            </a:endParaRPr>
          </a:p>
          <a:p>
            <a:pPr>
              <a:lnSpc>
                <a:spcPct val="100000"/>
              </a:lnSpc>
              <a:spcBef>
                <a:spcPts val="50"/>
              </a:spcBef>
              <a:buClr>
                <a:srgbClr val="0000FF"/>
              </a:buClr>
              <a:buFont typeface="Arial"/>
              <a:buChar char="•"/>
            </a:pPr>
            <a:endParaRPr sz="1850">
              <a:latin typeface="Times New Roman"/>
              <a:cs typeface="Times New Roman"/>
            </a:endParaRPr>
          </a:p>
          <a:p>
            <a:pPr marL="161925" marR="5080" indent="-149860" algn="just">
              <a:lnSpc>
                <a:spcPct val="100000"/>
              </a:lnSpc>
              <a:buClr>
                <a:srgbClr val="0000FF"/>
              </a:buClr>
              <a:buSzPct val="120833"/>
              <a:buChar char="•"/>
              <a:tabLst>
                <a:tab pos="162560" algn="l"/>
              </a:tabLst>
            </a:pPr>
            <a:r>
              <a:rPr sz="1200" dirty="0">
                <a:latin typeface="Arial"/>
                <a:cs typeface="Arial"/>
              </a:rPr>
              <a:t>Application </a:t>
            </a:r>
            <a:r>
              <a:rPr sz="1200" spc="-5" dirty="0">
                <a:latin typeface="Arial"/>
                <a:cs typeface="Arial"/>
              </a:rPr>
              <a:t>requires direct </a:t>
            </a:r>
            <a:r>
              <a:rPr sz="1200" dirty="0">
                <a:latin typeface="Arial"/>
                <a:cs typeface="Arial"/>
              </a:rPr>
              <a:t>access to </a:t>
            </a:r>
            <a:r>
              <a:rPr sz="1200" spc="-5" dirty="0">
                <a:latin typeface="Arial"/>
                <a:cs typeface="Arial"/>
              </a:rPr>
              <a:t>peripherals debuggers /programmers used in  </a:t>
            </a:r>
            <a:r>
              <a:rPr sz="1200" dirty="0">
                <a:latin typeface="Arial"/>
                <a:cs typeface="Arial"/>
              </a:rPr>
              <a:t>the hardware design sector </a:t>
            </a:r>
            <a:r>
              <a:rPr sz="1200" spc="-5" dirty="0">
                <a:latin typeface="Arial"/>
                <a:cs typeface="Arial"/>
              </a:rPr>
              <a:t>that </a:t>
            </a:r>
            <a:r>
              <a:rPr sz="1200" dirty="0">
                <a:latin typeface="Arial"/>
                <a:cs typeface="Arial"/>
              </a:rPr>
              <a:t>in turn </a:t>
            </a:r>
            <a:r>
              <a:rPr sz="1200" spc="-5" dirty="0">
                <a:latin typeface="Arial"/>
                <a:cs typeface="Arial"/>
              </a:rPr>
              <a:t>require direct access </a:t>
            </a:r>
            <a:r>
              <a:rPr sz="1200" dirty="0">
                <a:latin typeface="Arial"/>
                <a:cs typeface="Arial"/>
              </a:rPr>
              <a:t>to </a:t>
            </a:r>
            <a:r>
              <a:rPr sz="1200" spc="-5" dirty="0">
                <a:latin typeface="Arial"/>
                <a:cs typeface="Arial"/>
              </a:rPr>
              <a:t>host connected  </a:t>
            </a:r>
            <a:r>
              <a:rPr sz="1200" dirty="0">
                <a:latin typeface="Arial"/>
                <a:cs typeface="Arial"/>
              </a:rPr>
              <a:t>serial, USB ports are not well tested on</a:t>
            </a:r>
            <a:r>
              <a:rPr sz="1200" spc="-80" dirty="0">
                <a:latin typeface="Arial"/>
                <a:cs typeface="Arial"/>
              </a:rPr>
              <a:t> </a:t>
            </a:r>
            <a:r>
              <a:rPr sz="1200" dirty="0">
                <a:latin typeface="Arial"/>
                <a:cs typeface="Arial"/>
              </a:rPr>
              <a:t>VDI.</a:t>
            </a:r>
            <a:endParaRPr sz="120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3197860" cy="282575"/>
          </a:xfrm>
          <a:prstGeom prst="rect">
            <a:avLst/>
          </a:prstGeom>
        </p:spPr>
        <p:txBody>
          <a:bodyPr vert="horz" wrap="square" lIns="0" tIns="17145" rIns="0" bIns="0" rtlCol="0">
            <a:spAutoFit/>
          </a:bodyPr>
          <a:lstStyle/>
          <a:p>
            <a:pPr marL="12700">
              <a:lnSpc>
                <a:spcPct val="100000"/>
              </a:lnSpc>
              <a:spcBef>
                <a:spcPts val="135"/>
              </a:spcBef>
            </a:pPr>
            <a:r>
              <a:rPr sz="1650" b="1" spc="-10" dirty="0">
                <a:latin typeface="Arial"/>
                <a:cs typeface="Arial"/>
              </a:rPr>
              <a:t>Types </a:t>
            </a:r>
            <a:r>
              <a:rPr sz="1650" b="1" spc="15" dirty="0">
                <a:latin typeface="Arial"/>
                <a:cs typeface="Arial"/>
              </a:rPr>
              <a:t>of Desktop</a:t>
            </a:r>
            <a:r>
              <a:rPr sz="1650" b="1" spc="35" dirty="0">
                <a:latin typeface="Arial"/>
                <a:cs typeface="Arial"/>
              </a:rPr>
              <a:t> </a:t>
            </a:r>
            <a:r>
              <a:rPr sz="1650" b="1" spc="5" dirty="0">
                <a:latin typeface="Arial"/>
                <a:cs typeface="Arial"/>
              </a:rPr>
              <a:t>Virtualization</a:t>
            </a:r>
            <a:endParaRPr sz="1650">
              <a:latin typeface="Arial"/>
              <a:cs typeface="Arial"/>
            </a:endParaRPr>
          </a:p>
        </p:txBody>
      </p:sp>
      <p:sp>
        <p:nvSpPr>
          <p:cNvPr id="5" name="object 5"/>
          <p:cNvSpPr/>
          <p:nvPr/>
        </p:nvSpPr>
        <p:spPr>
          <a:xfrm>
            <a:off x="174083" y="1095689"/>
            <a:ext cx="5616422" cy="2898018"/>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288289"/>
            <a:ext cx="3691890" cy="319405"/>
          </a:xfrm>
          <a:prstGeom prst="rect">
            <a:avLst/>
          </a:prstGeom>
        </p:spPr>
        <p:txBody>
          <a:bodyPr vert="horz" wrap="square" lIns="0" tIns="15875" rIns="0" bIns="0" rtlCol="0">
            <a:spAutoFit/>
          </a:bodyPr>
          <a:lstStyle/>
          <a:p>
            <a:pPr marL="12700">
              <a:lnSpc>
                <a:spcPct val="100000"/>
              </a:lnSpc>
              <a:spcBef>
                <a:spcPts val="125"/>
              </a:spcBef>
            </a:pPr>
            <a:r>
              <a:rPr sz="1900" spc="10" dirty="0"/>
              <a:t>Storage </a:t>
            </a:r>
            <a:r>
              <a:rPr sz="1900" spc="5" dirty="0"/>
              <a:t>Virtualization</a:t>
            </a:r>
            <a:r>
              <a:rPr sz="1900" spc="-5" dirty="0"/>
              <a:t> </a:t>
            </a:r>
            <a:r>
              <a:rPr sz="1900" spc="10" dirty="0"/>
              <a:t>Overview</a:t>
            </a:r>
            <a:endParaRPr sz="1900"/>
          </a:p>
        </p:txBody>
      </p:sp>
      <p:sp>
        <p:nvSpPr>
          <p:cNvPr id="5" name="object 5"/>
          <p:cNvSpPr/>
          <p:nvPr/>
        </p:nvSpPr>
        <p:spPr>
          <a:xfrm>
            <a:off x="1413419" y="980718"/>
            <a:ext cx="3158447" cy="3245857"/>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3348990" cy="282575"/>
          </a:xfrm>
          <a:prstGeom prst="rect">
            <a:avLst/>
          </a:prstGeom>
        </p:spPr>
        <p:txBody>
          <a:bodyPr vert="horz" wrap="square" lIns="0" tIns="17145" rIns="0" bIns="0" rtlCol="0">
            <a:spAutoFit/>
          </a:bodyPr>
          <a:lstStyle/>
          <a:p>
            <a:pPr marL="12700">
              <a:lnSpc>
                <a:spcPct val="100000"/>
              </a:lnSpc>
              <a:spcBef>
                <a:spcPts val="135"/>
              </a:spcBef>
            </a:pPr>
            <a:r>
              <a:rPr spc="10" dirty="0"/>
              <a:t>Benefits </a:t>
            </a:r>
            <a:r>
              <a:rPr spc="15" dirty="0"/>
              <a:t>of </a:t>
            </a:r>
            <a:r>
              <a:rPr spc="10" dirty="0"/>
              <a:t>storage virtualization</a:t>
            </a: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
        <p:nvSpPr>
          <p:cNvPr id="5" name="object 5"/>
          <p:cNvSpPr txBox="1"/>
          <p:nvPr/>
        </p:nvSpPr>
        <p:spPr>
          <a:xfrm>
            <a:off x="132079" y="738631"/>
            <a:ext cx="3842385" cy="1593215"/>
          </a:xfrm>
          <a:prstGeom prst="rect">
            <a:avLst/>
          </a:prstGeom>
        </p:spPr>
        <p:txBody>
          <a:bodyPr vert="horz" wrap="square" lIns="0" tIns="13335" rIns="0" bIns="0" rtlCol="0">
            <a:spAutoFit/>
          </a:bodyPr>
          <a:lstStyle/>
          <a:p>
            <a:pPr marL="12700">
              <a:lnSpc>
                <a:spcPct val="100000"/>
              </a:lnSpc>
              <a:spcBef>
                <a:spcPts val="105"/>
              </a:spcBef>
            </a:pPr>
            <a:r>
              <a:rPr sz="1200" dirty="0">
                <a:latin typeface="Arial"/>
                <a:cs typeface="Arial"/>
              </a:rPr>
              <a:t>Major shortcomings of the conventional storage</a:t>
            </a:r>
            <a:r>
              <a:rPr sz="1200" spc="-55" dirty="0">
                <a:latin typeface="Arial"/>
                <a:cs typeface="Arial"/>
              </a:rPr>
              <a:t> </a:t>
            </a:r>
            <a:r>
              <a:rPr sz="1200" dirty="0">
                <a:latin typeface="Arial"/>
                <a:cs typeface="Arial"/>
              </a:rPr>
              <a:t>systems</a:t>
            </a:r>
          </a:p>
          <a:p>
            <a:pPr>
              <a:lnSpc>
                <a:spcPct val="100000"/>
              </a:lnSpc>
              <a:spcBef>
                <a:spcPts val="50"/>
              </a:spcBef>
            </a:pPr>
            <a:endParaRPr sz="1850" dirty="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Interoperability</a:t>
            </a:r>
          </a:p>
          <a:p>
            <a:pPr>
              <a:lnSpc>
                <a:spcPct val="100000"/>
              </a:lnSpc>
              <a:spcBef>
                <a:spcPts val="45"/>
              </a:spcBef>
              <a:buClr>
                <a:srgbClr val="0000FF"/>
              </a:buClr>
              <a:buFont typeface="Arial"/>
              <a:buChar char="•"/>
            </a:pPr>
            <a:endParaRPr sz="1850" dirty="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Manageability</a:t>
            </a:r>
          </a:p>
          <a:p>
            <a:pPr>
              <a:lnSpc>
                <a:spcPct val="100000"/>
              </a:lnSpc>
              <a:spcBef>
                <a:spcPts val="50"/>
              </a:spcBef>
              <a:buClr>
                <a:srgbClr val="0000FF"/>
              </a:buClr>
              <a:buFont typeface="Arial"/>
              <a:buChar char="•"/>
            </a:pPr>
            <a:endParaRPr sz="1850" dirty="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Scalability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2849880" cy="282575"/>
          </a:xfrm>
          <a:prstGeom prst="rect">
            <a:avLst/>
          </a:prstGeom>
        </p:spPr>
        <p:txBody>
          <a:bodyPr vert="horz" wrap="square" lIns="0" tIns="17145" rIns="0" bIns="0" rtlCol="0">
            <a:spAutoFit/>
          </a:bodyPr>
          <a:lstStyle/>
          <a:p>
            <a:pPr marL="12700">
              <a:lnSpc>
                <a:spcPct val="100000"/>
              </a:lnSpc>
              <a:spcBef>
                <a:spcPts val="135"/>
              </a:spcBef>
            </a:pPr>
            <a:r>
              <a:rPr spc="15" dirty="0"/>
              <a:t>Features in </a:t>
            </a:r>
            <a:r>
              <a:rPr spc="10" dirty="0"/>
              <a:t>the </a:t>
            </a:r>
            <a:r>
              <a:rPr spc="15" dirty="0"/>
              <a:t>logical</a:t>
            </a:r>
            <a:r>
              <a:rPr spc="-15" dirty="0"/>
              <a:t> </a:t>
            </a:r>
            <a:r>
              <a:rPr spc="10" dirty="0"/>
              <a:t>layer</a:t>
            </a: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
        <p:nvSpPr>
          <p:cNvPr id="5" name="object 5"/>
          <p:cNvSpPr txBox="1"/>
          <p:nvPr/>
        </p:nvSpPr>
        <p:spPr>
          <a:xfrm>
            <a:off x="132079" y="692300"/>
            <a:ext cx="5671185" cy="1868805"/>
          </a:xfrm>
          <a:prstGeom prst="rect">
            <a:avLst/>
          </a:prstGeom>
        </p:spPr>
        <p:txBody>
          <a:bodyPr vert="horz" wrap="square" lIns="0" tIns="12700" rIns="0" bIns="0" rtlCol="0">
            <a:spAutoFit/>
          </a:bodyPr>
          <a:lstStyle/>
          <a:p>
            <a:pPr marL="162560" marR="5080" indent="-162560">
              <a:lnSpc>
                <a:spcPct val="125800"/>
              </a:lnSpc>
              <a:spcBef>
                <a:spcPts val="100"/>
              </a:spcBef>
              <a:buClr>
                <a:srgbClr val="0000FF"/>
              </a:buClr>
              <a:buSzPct val="120833"/>
              <a:buChar char="•"/>
              <a:tabLst>
                <a:tab pos="162560" algn="l"/>
              </a:tabLst>
            </a:pPr>
            <a:r>
              <a:rPr sz="1200" dirty="0">
                <a:latin typeface="Arial"/>
                <a:cs typeface="Arial"/>
              </a:rPr>
              <a:t>Features built into the logical layer may vary from vendor to </a:t>
            </a:r>
            <a:r>
              <a:rPr sz="1200" spc="-10" dirty="0">
                <a:latin typeface="Arial"/>
                <a:cs typeface="Arial"/>
              </a:rPr>
              <a:t>vendor, </a:t>
            </a:r>
            <a:r>
              <a:rPr sz="1200" dirty="0">
                <a:latin typeface="Arial"/>
                <a:cs typeface="Arial"/>
              </a:rPr>
              <a:t>but almost all  of them ensure the</a:t>
            </a:r>
            <a:r>
              <a:rPr sz="1200" spc="-65" dirty="0">
                <a:latin typeface="Arial"/>
                <a:cs typeface="Arial"/>
              </a:rPr>
              <a:t> </a:t>
            </a:r>
            <a:r>
              <a:rPr sz="1200" dirty="0">
                <a:latin typeface="Arial"/>
                <a:cs typeface="Arial"/>
              </a:rPr>
              <a:t>following:</a:t>
            </a:r>
            <a:endParaRPr sz="1200">
              <a:latin typeface="Arial"/>
              <a:cs typeface="Arial"/>
            </a:endParaRPr>
          </a:p>
          <a:p>
            <a:pPr>
              <a:lnSpc>
                <a:spcPct val="100000"/>
              </a:lnSpc>
              <a:spcBef>
                <a:spcPts val="40"/>
              </a:spcBef>
              <a:buClr>
                <a:srgbClr val="0000FF"/>
              </a:buClr>
              <a:buFont typeface="Arial"/>
              <a:buChar char="•"/>
            </a:pPr>
            <a:endParaRPr sz="185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Interoperability</a:t>
            </a:r>
            <a:endParaRPr sz="1200">
              <a:latin typeface="Arial"/>
              <a:cs typeface="Arial"/>
            </a:endParaRPr>
          </a:p>
          <a:p>
            <a:pPr>
              <a:lnSpc>
                <a:spcPct val="100000"/>
              </a:lnSpc>
              <a:spcBef>
                <a:spcPts val="50"/>
              </a:spcBef>
              <a:buClr>
                <a:srgbClr val="0000FF"/>
              </a:buClr>
              <a:buFont typeface="Arial"/>
              <a:buChar char="•"/>
            </a:pPr>
            <a:endParaRPr sz="1850">
              <a:latin typeface="Times New Roman"/>
              <a:cs typeface="Times New Roman"/>
            </a:endParaRPr>
          </a:p>
          <a:p>
            <a:pPr marL="161925" indent="-149860">
              <a:lnSpc>
                <a:spcPct val="100000"/>
              </a:lnSpc>
              <a:spcBef>
                <a:spcPts val="5"/>
              </a:spcBef>
              <a:buClr>
                <a:srgbClr val="0000FF"/>
              </a:buClr>
              <a:buSzPct val="120833"/>
              <a:buChar char="•"/>
              <a:tabLst>
                <a:tab pos="162560" algn="l"/>
              </a:tabLst>
            </a:pPr>
            <a:r>
              <a:rPr sz="1200" dirty="0">
                <a:latin typeface="Arial"/>
                <a:cs typeface="Arial"/>
              </a:rPr>
              <a:t>Manageability</a:t>
            </a:r>
            <a:endParaRPr sz="1200">
              <a:latin typeface="Arial"/>
              <a:cs typeface="Arial"/>
            </a:endParaRPr>
          </a:p>
          <a:p>
            <a:pPr>
              <a:lnSpc>
                <a:spcPct val="100000"/>
              </a:lnSpc>
              <a:spcBef>
                <a:spcPts val="40"/>
              </a:spcBef>
              <a:buClr>
                <a:srgbClr val="0000FF"/>
              </a:buClr>
              <a:buFont typeface="Arial"/>
              <a:buChar char="•"/>
            </a:pPr>
            <a:endParaRPr sz="1850">
              <a:latin typeface="Times New Roman"/>
              <a:cs typeface="Times New Roman"/>
            </a:endParaRPr>
          </a:p>
          <a:p>
            <a:pPr marL="161925" indent="-149860">
              <a:lnSpc>
                <a:spcPct val="100000"/>
              </a:lnSpc>
              <a:spcBef>
                <a:spcPts val="5"/>
              </a:spcBef>
              <a:buClr>
                <a:srgbClr val="0000FF"/>
              </a:buClr>
              <a:buSzPct val="120833"/>
              <a:buChar char="•"/>
              <a:tabLst>
                <a:tab pos="162560" algn="l"/>
              </a:tabLst>
            </a:pPr>
            <a:r>
              <a:rPr sz="1200" dirty="0">
                <a:latin typeface="Arial"/>
                <a:cs typeface="Arial"/>
              </a:rPr>
              <a:t>Scalability</a:t>
            </a:r>
            <a:endParaRPr sz="1200">
              <a:latin typeface="Arial"/>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3149600" cy="282575"/>
          </a:xfrm>
          <a:prstGeom prst="rect">
            <a:avLst/>
          </a:prstGeom>
        </p:spPr>
        <p:txBody>
          <a:bodyPr vert="horz" wrap="square" lIns="0" tIns="17145" rIns="0" bIns="0" rtlCol="0">
            <a:spAutoFit/>
          </a:bodyPr>
          <a:lstStyle/>
          <a:p>
            <a:pPr marL="12700">
              <a:lnSpc>
                <a:spcPct val="100000"/>
              </a:lnSpc>
              <a:spcBef>
                <a:spcPts val="135"/>
              </a:spcBef>
            </a:pPr>
            <a:r>
              <a:rPr spc="-10" dirty="0"/>
              <a:t>Types </a:t>
            </a:r>
            <a:r>
              <a:rPr spc="15" dirty="0"/>
              <a:t>of Storage</a:t>
            </a:r>
            <a:r>
              <a:rPr spc="50" dirty="0"/>
              <a:t> </a:t>
            </a:r>
            <a:r>
              <a:rPr spc="5" dirty="0"/>
              <a:t>Virtualization</a:t>
            </a: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
        <p:nvSpPr>
          <p:cNvPr id="5" name="object 5"/>
          <p:cNvSpPr txBox="1"/>
          <p:nvPr/>
        </p:nvSpPr>
        <p:spPr>
          <a:xfrm>
            <a:off x="132079" y="692300"/>
            <a:ext cx="5592445" cy="2328545"/>
          </a:xfrm>
          <a:prstGeom prst="rect">
            <a:avLst/>
          </a:prstGeom>
        </p:spPr>
        <p:txBody>
          <a:bodyPr vert="horz" wrap="square" lIns="0" tIns="12700" rIns="0" bIns="0" rtlCol="0">
            <a:spAutoFit/>
          </a:bodyPr>
          <a:lstStyle/>
          <a:p>
            <a:pPr marL="12700" marR="5080">
              <a:lnSpc>
                <a:spcPct val="125800"/>
              </a:lnSpc>
              <a:spcBef>
                <a:spcPts val="100"/>
              </a:spcBef>
            </a:pPr>
            <a:r>
              <a:rPr sz="1200" dirty="0">
                <a:latin typeface="Arial"/>
                <a:cs typeface="Arial"/>
              </a:rPr>
              <a:t>Commonly used protocols for storage in the industry are classified broadly in three  categories:</a:t>
            </a:r>
          </a:p>
          <a:p>
            <a:pPr>
              <a:lnSpc>
                <a:spcPct val="100000"/>
              </a:lnSpc>
              <a:spcBef>
                <a:spcPts val="40"/>
              </a:spcBef>
            </a:pPr>
            <a:endParaRPr sz="1850" dirty="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Host based storage</a:t>
            </a:r>
            <a:r>
              <a:rPr sz="1200" spc="-45" dirty="0">
                <a:latin typeface="Arial"/>
                <a:cs typeface="Arial"/>
              </a:rPr>
              <a:t> </a:t>
            </a:r>
            <a:r>
              <a:rPr sz="1200" dirty="0">
                <a:latin typeface="Arial"/>
                <a:cs typeface="Arial"/>
              </a:rPr>
              <a:t>virtualization</a:t>
            </a:r>
          </a:p>
          <a:p>
            <a:pPr>
              <a:lnSpc>
                <a:spcPct val="100000"/>
              </a:lnSpc>
              <a:spcBef>
                <a:spcPts val="50"/>
              </a:spcBef>
              <a:buClr>
                <a:srgbClr val="0000FF"/>
              </a:buClr>
              <a:buFont typeface="Arial"/>
              <a:buChar char="•"/>
            </a:pPr>
            <a:endParaRPr sz="1850" dirty="0">
              <a:latin typeface="Times New Roman"/>
              <a:cs typeface="Times New Roman"/>
            </a:endParaRPr>
          </a:p>
          <a:p>
            <a:pPr marL="161925" indent="-149860">
              <a:lnSpc>
                <a:spcPct val="100000"/>
              </a:lnSpc>
              <a:spcBef>
                <a:spcPts val="5"/>
              </a:spcBef>
              <a:buClr>
                <a:srgbClr val="0000FF"/>
              </a:buClr>
              <a:buSzPct val="120833"/>
              <a:buChar char="•"/>
              <a:tabLst>
                <a:tab pos="162560" algn="l"/>
              </a:tabLst>
            </a:pPr>
            <a:r>
              <a:rPr sz="1200" dirty="0" smtClean="0">
                <a:latin typeface="Arial"/>
                <a:cs typeface="Arial"/>
              </a:rPr>
              <a:t>Storage based</a:t>
            </a:r>
            <a:r>
              <a:rPr sz="1200" spc="-35" dirty="0" smtClean="0">
                <a:latin typeface="Arial"/>
                <a:cs typeface="Arial"/>
              </a:rPr>
              <a:t> </a:t>
            </a:r>
            <a:r>
              <a:rPr sz="1200" dirty="0" smtClean="0">
                <a:latin typeface="Arial"/>
                <a:cs typeface="Arial"/>
              </a:rPr>
              <a:t>virtualization</a:t>
            </a:r>
          </a:p>
          <a:p>
            <a:pPr>
              <a:lnSpc>
                <a:spcPct val="100000"/>
              </a:lnSpc>
              <a:spcBef>
                <a:spcPts val="40"/>
              </a:spcBef>
              <a:buClr>
                <a:srgbClr val="0000FF"/>
              </a:buClr>
              <a:buFont typeface="Arial"/>
              <a:buChar char="•"/>
            </a:pPr>
            <a:endParaRPr sz="1850" dirty="0" smtClean="0">
              <a:latin typeface="Times New Roman"/>
              <a:cs typeface="Times New Roman"/>
            </a:endParaRPr>
          </a:p>
          <a:p>
            <a:pPr marL="161925" indent="-149860">
              <a:lnSpc>
                <a:spcPct val="100000"/>
              </a:lnSpc>
              <a:spcBef>
                <a:spcPts val="5"/>
              </a:spcBef>
              <a:buClr>
                <a:srgbClr val="0000FF"/>
              </a:buClr>
              <a:buSzPct val="120833"/>
              <a:buChar char="•"/>
              <a:tabLst>
                <a:tab pos="162560" algn="l"/>
              </a:tabLst>
            </a:pPr>
            <a:r>
              <a:rPr sz="1200" dirty="0" smtClean="0">
                <a:latin typeface="Arial"/>
                <a:cs typeface="Arial"/>
              </a:rPr>
              <a:t>Network</a:t>
            </a:r>
            <a:r>
              <a:rPr sz="1200" spc="-15" dirty="0" smtClean="0">
                <a:latin typeface="Arial"/>
                <a:cs typeface="Arial"/>
              </a:rPr>
              <a:t> </a:t>
            </a:r>
            <a:r>
              <a:rPr sz="1200" dirty="0">
                <a:latin typeface="Arial"/>
                <a:cs typeface="Arial"/>
              </a:rPr>
              <a:t>based</a:t>
            </a:r>
          </a:p>
          <a:p>
            <a:pPr>
              <a:lnSpc>
                <a:spcPct val="100000"/>
              </a:lnSpc>
              <a:spcBef>
                <a:spcPts val="50"/>
              </a:spcBef>
              <a:buClr>
                <a:srgbClr val="0000FF"/>
              </a:buClr>
              <a:buFont typeface="Arial"/>
              <a:buChar char="•"/>
            </a:pPr>
            <a:endParaRPr sz="1850" dirty="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Hybrid</a:t>
            </a:r>
            <a:r>
              <a:rPr sz="1200" spc="-15" dirty="0">
                <a:latin typeface="Arial"/>
                <a:cs typeface="Arial"/>
              </a:rPr>
              <a:t> </a:t>
            </a:r>
            <a:r>
              <a:rPr sz="1200" dirty="0">
                <a:latin typeface="Arial"/>
                <a:cs typeface="Arial"/>
              </a:rPr>
              <a:t>model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dirty="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3782695" cy="282575"/>
          </a:xfrm>
          <a:prstGeom prst="rect">
            <a:avLst/>
          </a:prstGeom>
        </p:spPr>
        <p:txBody>
          <a:bodyPr vert="horz" wrap="square" lIns="0" tIns="17145" rIns="0" bIns="0" rtlCol="0">
            <a:spAutoFit/>
          </a:bodyPr>
          <a:lstStyle/>
          <a:p>
            <a:pPr marL="12700">
              <a:lnSpc>
                <a:spcPct val="100000"/>
              </a:lnSpc>
              <a:spcBef>
                <a:spcPts val="135"/>
              </a:spcBef>
            </a:pPr>
            <a:r>
              <a:rPr sz="1650" b="1" spc="-10" dirty="0">
                <a:latin typeface="Arial"/>
                <a:cs typeface="Arial"/>
              </a:rPr>
              <a:t>Types </a:t>
            </a:r>
            <a:r>
              <a:rPr sz="1650" b="1" spc="15" dirty="0">
                <a:latin typeface="Arial"/>
                <a:cs typeface="Arial"/>
              </a:rPr>
              <a:t>of Server </a:t>
            </a:r>
            <a:r>
              <a:rPr sz="1650" b="1" spc="5" dirty="0">
                <a:latin typeface="Arial"/>
                <a:cs typeface="Arial"/>
              </a:rPr>
              <a:t>Virtualization </a:t>
            </a:r>
            <a:r>
              <a:rPr sz="1650" b="1" spc="15" dirty="0">
                <a:latin typeface="Arial"/>
                <a:cs typeface="Arial"/>
              </a:rPr>
              <a:t>(1 of</a:t>
            </a:r>
            <a:r>
              <a:rPr sz="1650" b="1" spc="65" dirty="0">
                <a:latin typeface="Arial"/>
                <a:cs typeface="Arial"/>
              </a:rPr>
              <a:t> </a:t>
            </a:r>
            <a:r>
              <a:rPr sz="1650" b="1" spc="10" dirty="0">
                <a:latin typeface="Arial"/>
                <a:cs typeface="Arial"/>
              </a:rPr>
              <a:t>3)</a:t>
            </a:r>
            <a:endParaRPr sz="1650">
              <a:latin typeface="Arial"/>
              <a:cs typeface="Arial"/>
            </a:endParaRPr>
          </a:p>
        </p:txBody>
      </p:sp>
      <p:sp>
        <p:nvSpPr>
          <p:cNvPr id="5" name="object 5"/>
          <p:cNvSpPr/>
          <p:nvPr/>
        </p:nvSpPr>
        <p:spPr>
          <a:xfrm>
            <a:off x="211421" y="1290761"/>
            <a:ext cx="5716176" cy="2195388"/>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2195195" cy="282575"/>
          </a:xfrm>
          <a:prstGeom prst="rect">
            <a:avLst/>
          </a:prstGeom>
        </p:spPr>
        <p:txBody>
          <a:bodyPr vert="horz" wrap="square" lIns="0" tIns="17145" rIns="0" bIns="0" rtlCol="0">
            <a:spAutoFit/>
          </a:bodyPr>
          <a:lstStyle/>
          <a:p>
            <a:pPr marL="12700">
              <a:lnSpc>
                <a:spcPct val="100000"/>
              </a:lnSpc>
              <a:spcBef>
                <a:spcPts val="135"/>
              </a:spcBef>
            </a:pPr>
            <a:r>
              <a:rPr sz="1650" b="1" spc="15" dirty="0">
                <a:latin typeface="Arial"/>
                <a:cs typeface="Arial"/>
              </a:rPr>
              <a:t>Host </a:t>
            </a:r>
            <a:r>
              <a:rPr sz="1650" b="1" spc="20" dirty="0">
                <a:latin typeface="Arial"/>
                <a:cs typeface="Arial"/>
              </a:rPr>
              <a:t>based</a:t>
            </a:r>
            <a:r>
              <a:rPr sz="1650" b="1" spc="-35" dirty="0">
                <a:latin typeface="Arial"/>
                <a:cs typeface="Arial"/>
              </a:rPr>
              <a:t> </a:t>
            </a:r>
            <a:r>
              <a:rPr sz="1650" b="1" spc="15" dirty="0">
                <a:latin typeface="Arial"/>
                <a:cs typeface="Arial"/>
              </a:rPr>
              <a:t>mirroring</a:t>
            </a:r>
            <a:endParaRPr sz="1650">
              <a:latin typeface="Arial"/>
              <a:cs typeface="Arial"/>
            </a:endParaRPr>
          </a:p>
        </p:txBody>
      </p:sp>
      <p:sp>
        <p:nvSpPr>
          <p:cNvPr id="5" name="object 5"/>
          <p:cNvSpPr/>
          <p:nvPr/>
        </p:nvSpPr>
        <p:spPr>
          <a:xfrm>
            <a:off x="1056894" y="781812"/>
            <a:ext cx="3949446" cy="3686555"/>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2741295" cy="282575"/>
          </a:xfrm>
          <a:prstGeom prst="rect">
            <a:avLst/>
          </a:prstGeom>
        </p:spPr>
        <p:txBody>
          <a:bodyPr vert="horz" wrap="square" lIns="0" tIns="17145" rIns="0" bIns="0" rtlCol="0">
            <a:spAutoFit/>
          </a:bodyPr>
          <a:lstStyle/>
          <a:p>
            <a:pPr marL="12700">
              <a:lnSpc>
                <a:spcPct val="100000"/>
              </a:lnSpc>
              <a:spcBef>
                <a:spcPts val="135"/>
              </a:spcBef>
            </a:pPr>
            <a:r>
              <a:rPr sz="1650" b="1" spc="10" dirty="0">
                <a:latin typeface="Arial"/>
                <a:cs typeface="Arial"/>
              </a:rPr>
              <a:t>Storage </a:t>
            </a:r>
            <a:r>
              <a:rPr sz="1650" b="1" spc="15" dirty="0">
                <a:latin typeface="Arial"/>
                <a:cs typeface="Arial"/>
              </a:rPr>
              <a:t>level</a:t>
            </a:r>
            <a:r>
              <a:rPr sz="1650" b="1" spc="-15" dirty="0">
                <a:latin typeface="Arial"/>
                <a:cs typeface="Arial"/>
              </a:rPr>
              <a:t> </a:t>
            </a:r>
            <a:r>
              <a:rPr sz="1650" b="1" spc="10" dirty="0">
                <a:latin typeface="Arial"/>
                <a:cs typeface="Arial"/>
              </a:rPr>
              <a:t>virtualization</a:t>
            </a:r>
            <a:endParaRPr sz="1650">
              <a:latin typeface="Arial"/>
              <a:cs typeface="Arial"/>
            </a:endParaRPr>
          </a:p>
        </p:txBody>
      </p:sp>
      <p:sp>
        <p:nvSpPr>
          <p:cNvPr id="5" name="object 5"/>
          <p:cNvSpPr/>
          <p:nvPr/>
        </p:nvSpPr>
        <p:spPr>
          <a:xfrm>
            <a:off x="483108" y="967739"/>
            <a:ext cx="5212841" cy="3399282"/>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ormAutofit/>
          </a:bodyPr>
          <a:lstStyle/>
          <a:p>
            <a:pPr algn="ctr"/>
            <a:r>
              <a:rPr lang="en-US" dirty="0" smtClean="0">
                <a:solidFill>
                  <a:schemeClr val="tx1"/>
                </a:solidFill>
                <a:latin typeface="+mn-lt"/>
              </a:rPr>
              <a:t>Storage Area Network</a:t>
            </a:r>
            <a:endParaRPr lang="en-US" dirty="0">
              <a:solidFill>
                <a:schemeClr val="tx1"/>
              </a:solidFill>
              <a:latin typeface="+mn-lt"/>
            </a:endParaRPr>
          </a:p>
        </p:txBody>
      </p:sp>
      <p:sp>
        <p:nvSpPr>
          <p:cNvPr id="3" name="Content Placeholder 2"/>
          <p:cNvSpPr>
            <a:spLocks noGrp="1"/>
          </p:cNvSpPr>
          <p:nvPr>
            <p:ph idx="1"/>
          </p:nvPr>
        </p:nvSpPr>
        <p:spPr/>
        <p:txBody>
          <a:bodyPr>
            <a:noAutofit/>
          </a:bodyPr>
          <a:lstStyle/>
          <a:p>
            <a:pPr>
              <a:buFont typeface="Wingdings" panose="05000000000000000000" pitchFamily="2" charset="2"/>
              <a:buChar char="Ø"/>
            </a:pPr>
            <a:r>
              <a:rPr lang="en-US" dirty="0">
                <a:latin typeface="+mn-lt"/>
              </a:rPr>
              <a:t>Storage area network (SAN) refers to the LAN design for managing huge amounts of data transfer</a:t>
            </a:r>
            <a:r>
              <a:rPr lang="en-US" dirty="0" smtClean="0">
                <a:latin typeface="+mn-lt"/>
              </a:rPr>
              <a:t>.</a:t>
            </a:r>
          </a:p>
          <a:p>
            <a:pPr>
              <a:buFont typeface="Wingdings" panose="05000000000000000000" pitchFamily="2" charset="2"/>
              <a:buChar char="Ø"/>
            </a:pPr>
            <a:r>
              <a:rPr lang="en-US" dirty="0">
                <a:latin typeface="+mn-lt"/>
              </a:rPr>
              <a:t>It uses interconnection technology </a:t>
            </a:r>
            <a:r>
              <a:rPr lang="en-US" dirty="0" smtClean="0">
                <a:latin typeface="+mn-lt"/>
              </a:rPr>
              <a:t>for supporting </a:t>
            </a:r>
            <a:r>
              <a:rPr lang="en-US" dirty="0">
                <a:latin typeface="+mn-lt"/>
              </a:rPr>
              <a:t>data storage, retrieval, and replication. NAS works on TCP/IP, whereas SAN for disk </a:t>
            </a:r>
            <a:r>
              <a:rPr lang="en-US" dirty="0" smtClean="0">
                <a:latin typeface="+mn-lt"/>
              </a:rPr>
              <a:t>blocks transformation </a:t>
            </a:r>
            <a:r>
              <a:rPr lang="en-US" dirty="0">
                <a:latin typeface="+mn-lt"/>
              </a:rPr>
              <a:t>works on low-level network protocols</a:t>
            </a:r>
            <a:r>
              <a:rPr lang="en-US" dirty="0" smtClean="0">
                <a:latin typeface="+mn-lt"/>
              </a:rPr>
              <a:t>.</a:t>
            </a:r>
          </a:p>
          <a:p>
            <a:pPr>
              <a:buFont typeface="Wingdings" panose="05000000000000000000" pitchFamily="2" charset="2"/>
              <a:buChar char="Ø"/>
            </a:pPr>
            <a:r>
              <a:rPr lang="en-US" dirty="0">
                <a:latin typeface="+mn-lt"/>
              </a:rPr>
              <a:t>Storage area networks are actually designed for </a:t>
            </a:r>
            <a:r>
              <a:rPr lang="en-US" dirty="0" smtClean="0">
                <a:latin typeface="+mn-lt"/>
              </a:rPr>
              <a:t>data management. </a:t>
            </a:r>
            <a:r>
              <a:rPr lang="en-US" dirty="0">
                <a:latin typeface="+mn-lt"/>
              </a:rPr>
              <a:t>It is a rapid storage device network and can be connected with servers</a:t>
            </a:r>
            <a:r>
              <a:rPr lang="en-US" dirty="0" smtClean="0">
                <a:latin typeface="+mn-lt"/>
              </a:rPr>
              <a:t>.</a:t>
            </a:r>
          </a:p>
          <a:p>
            <a:pPr>
              <a:buFont typeface="Wingdings" panose="05000000000000000000" pitchFamily="2" charset="2"/>
              <a:buChar char="Ø"/>
            </a:pPr>
            <a:r>
              <a:rPr lang="en-US" dirty="0">
                <a:latin typeface="+mn-lt"/>
              </a:rPr>
              <a:t>SAN is helpful for transferring data from one storage device to another </a:t>
            </a:r>
            <a:r>
              <a:rPr lang="en-US" dirty="0" smtClean="0">
                <a:latin typeface="+mn-lt"/>
              </a:rPr>
              <a:t>without disturbing </a:t>
            </a:r>
            <a:r>
              <a:rPr lang="en-US" dirty="0">
                <a:latin typeface="+mn-lt"/>
              </a:rPr>
              <a:t>other devices</a:t>
            </a:r>
            <a:r>
              <a:rPr lang="en-US" dirty="0" smtClean="0">
                <a:latin typeface="+mn-lt"/>
              </a:rPr>
              <a:t>.</a:t>
            </a:r>
          </a:p>
          <a:p>
            <a:pPr>
              <a:buFont typeface="Wingdings" panose="05000000000000000000" pitchFamily="2" charset="2"/>
              <a:buChar char="Ø"/>
            </a:pPr>
            <a:r>
              <a:rPr lang="en-US" dirty="0">
                <a:latin typeface="+mn-lt"/>
              </a:rPr>
              <a:t>SAN also supports fast backup as CPU cycles of server are not involved in </a:t>
            </a:r>
            <a:r>
              <a:rPr lang="en-US" dirty="0" smtClean="0">
                <a:latin typeface="+mn-lt"/>
              </a:rPr>
              <a:t>the backup </a:t>
            </a:r>
            <a:r>
              <a:rPr lang="en-US" dirty="0">
                <a:latin typeface="+mn-lt"/>
              </a:rPr>
              <a:t>process. At the time of recovery, SAN plays an important role.</a:t>
            </a:r>
            <a:endParaRPr lang="en-US" dirty="0" smtClean="0">
              <a:latin typeface="+mn-lt"/>
            </a:endParaRPr>
          </a:p>
        </p:txBody>
      </p:sp>
      <p:sp>
        <p:nvSpPr>
          <p:cNvPr id="4" name="Footer Placeholder 3"/>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spTree>
    <p:extLst>
      <p:ext uri="{BB962C8B-B14F-4D97-AF65-F5344CB8AC3E}">
        <p14:creationId xmlns:p14="http://schemas.microsoft.com/office/powerpoint/2010/main" val="40179298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ormAutofit/>
          </a:bodyPr>
          <a:lstStyle/>
          <a:p>
            <a:pPr algn="ctr"/>
            <a:r>
              <a:rPr lang="en-US" dirty="0" smtClean="0">
                <a:solidFill>
                  <a:schemeClr val="tx1"/>
                </a:solidFill>
                <a:latin typeface="+mn-lt"/>
              </a:rPr>
              <a:t>Storage Area Network</a:t>
            </a:r>
            <a:endParaRPr lang="en-US" dirty="0">
              <a:solidFill>
                <a:schemeClr val="tx1"/>
              </a:solidFill>
              <a:latin typeface="+mn-lt"/>
            </a:endParaRPr>
          </a:p>
        </p:txBody>
      </p:sp>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336" y="1276350"/>
            <a:ext cx="2531214" cy="2275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589" y="1666061"/>
            <a:ext cx="2645537" cy="1886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spTree>
    <p:extLst>
      <p:ext uri="{BB962C8B-B14F-4D97-AF65-F5344CB8AC3E}">
        <p14:creationId xmlns:p14="http://schemas.microsoft.com/office/powerpoint/2010/main" val="29995988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3766185" cy="282575"/>
          </a:xfrm>
          <a:prstGeom prst="rect">
            <a:avLst/>
          </a:prstGeom>
        </p:spPr>
        <p:txBody>
          <a:bodyPr vert="horz" wrap="square" lIns="0" tIns="17145" rIns="0" bIns="0" rtlCol="0">
            <a:spAutoFit/>
          </a:bodyPr>
          <a:lstStyle/>
          <a:p>
            <a:pPr marL="12700">
              <a:lnSpc>
                <a:spcPct val="100000"/>
              </a:lnSpc>
              <a:spcBef>
                <a:spcPts val="135"/>
              </a:spcBef>
            </a:pPr>
            <a:r>
              <a:rPr spc="15" dirty="0"/>
              <a:t>Network </a:t>
            </a:r>
            <a:r>
              <a:rPr spc="20" dirty="0"/>
              <a:t>based </a:t>
            </a:r>
            <a:r>
              <a:rPr spc="10" dirty="0"/>
              <a:t>storage</a:t>
            </a:r>
            <a:r>
              <a:rPr spc="-20" dirty="0"/>
              <a:t> </a:t>
            </a:r>
            <a:r>
              <a:rPr spc="10" dirty="0"/>
              <a:t>virtualization</a:t>
            </a:r>
          </a:p>
        </p:txBody>
      </p:sp>
      <p:sp>
        <p:nvSpPr>
          <p:cNvPr id="5" name="object 5"/>
          <p:cNvSpPr/>
          <p:nvPr/>
        </p:nvSpPr>
        <p:spPr>
          <a:xfrm>
            <a:off x="422036" y="1305418"/>
            <a:ext cx="5003403" cy="2796427"/>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788667" y="1086866"/>
            <a:ext cx="1933575" cy="209550"/>
          </a:xfrm>
          <a:prstGeom prst="rect">
            <a:avLst/>
          </a:prstGeom>
        </p:spPr>
        <p:txBody>
          <a:bodyPr vert="horz" wrap="square" lIns="0" tIns="13335" rIns="0" bIns="0" rtlCol="0">
            <a:spAutoFit/>
          </a:bodyPr>
          <a:lstStyle/>
          <a:p>
            <a:pPr marL="12700">
              <a:lnSpc>
                <a:spcPct val="100000"/>
              </a:lnSpc>
              <a:spcBef>
                <a:spcPts val="105"/>
              </a:spcBef>
            </a:pPr>
            <a:r>
              <a:rPr sz="1200" b="1" dirty="0">
                <a:latin typeface="Arial"/>
                <a:cs typeface="Arial"/>
              </a:rPr>
              <a:t>Network Attached</a:t>
            </a:r>
            <a:r>
              <a:rPr sz="1200" b="1" spc="-95" dirty="0">
                <a:latin typeface="Arial"/>
                <a:cs typeface="Arial"/>
              </a:rPr>
              <a:t> </a:t>
            </a:r>
            <a:r>
              <a:rPr sz="1200" b="1" dirty="0">
                <a:latin typeface="Arial"/>
                <a:cs typeface="Arial"/>
              </a:rPr>
              <a:t>Storage</a:t>
            </a:r>
            <a:endParaRPr sz="1200">
              <a:latin typeface="Arial"/>
              <a:cs typeface="Arial"/>
            </a:endParaRPr>
          </a:p>
        </p:txBody>
      </p:sp>
      <p:sp>
        <p:nvSpPr>
          <p:cNvPr id="7" name="object 7"/>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extLst>
      <p:ext uri="{BB962C8B-B14F-4D97-AF65-F5344CB8AC3E}">
        <p14:creationId xmlns:p14="http://schemas.microsoft.com/office/powerpoint/2010/main" val="1194080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p:nvPr/>
        </p:nvSpPr>
        <p:spPr>
          <a:xfrm>
            <a:off x="768184" y="776065"/>
            <a:ext cx="4065865" cy="382412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32842" y="326389"/>
            <a:ext cx="3227705" cy="282575"/>
          </a:xfrm>
          <a:prstGeom prst="rect">
            <a:avLst/>
          </a:prstGeom>
        </p:spPr>
        <p:txBody>
          <a:bodyPr vert="horz" wrap="square" lIns="0" tIns="17145" rIns="0" bIns="0" rtlCol="0">
            <a:spAutoFit/>
          </a:bodyPr>
          <a:lstStyle/>
          <a:p>
            <a:pPr marL="12700">
              <a:lnSpc>
                <a:spcPct val="100000"/>
              </a:lnSpc>
              <a:spcBef>
                <a:spcPts val="135"/>
              </a:spcBef>
            </a:pPr>
            <a:r>
              <a:rPr sz="1650" b="1" spc="15" dirty="0">
                <a:latin typeface="Arial"/>
                <a:cs typeface="Arial"/>
              </a:rPr>
              <a:t>Network </a:t>
            </a:r>
            <a:r>
              <a:rPr sz="1650" b="1" spc="10" dirty="0">
                <a:latin typeface="Arial"/>
                <a:cs typeface="Arial"/>
              </a:rPr>
              <a:t>virtualization</a:t>
            </a:r>
            <a:r>
              <a:rPr sz="1650" b="1" spc="-20" dirty="0">
                <a:latin typeface="Arial"/>
                <a:cs typeface="Arial"/>
              </a:rPr>
              <a:t> </a:t>
            </a:r>
            <a:r>
              <a:rPr sz="1650" b="1" spc="15" dirty="0">
                <a:latin typeface="Arial"/>
                <a:cs typeface="Arial"/>
              </a:rPr>
              <a:t>overview</a:t>
            </a:r>
            <a:endParaRPr sz="1650">
              <a:latin typeface="Arial"/>
              <a:cs typeface="Arial"/>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endParaRPr dirty="0"/>
          </a:p>
        </p:txBody>
      </p:sp>
    </p:spTree>
    <p:extLst>
      <p:ext uri="{BB962C8B-B14F-4D97-AF65-F5344CB8AC3E}">
        <p14:creationId xmlns:p14="http://schemas.microsoft.com/office/powerpoint/2010/main" val="1425952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3009900" cy="282575"/>
          </a:xfrm>
          <a:prstGeom prst="rect">
            <a:avLst/>
          </a:prstGeom>
        </p:spPr>
        <p:txBody>
          <a:bodyPr vert="horz" wrap="square" lIns="0" tIns="17145" rIns="0" bIns="0" rtlCol="0">
            <a:spAutoFit/>
          </a:bodyPr>
          <a:lstStyle/>
          <a:p>
            <a:pPr marL="12700">
              <a:lnSpc>
                <a:spcPct val="100000"/>
              </a:lnSpc>
              <a:spcBef>
                <a:spcPts val="135"/>
              </a:spcBef>
            </a:pPr>
            <a:r>
              <a:rPr sz="1650" b="1" spc="5" dirty="0">
                <a:latin typeface="Arial"/>
                <a:cs typeface="Arial"/>
              </a:rPr>
              <a:t>Virtual </a:t>
            </a:r>
            <a:r>
              <a:rPr sz="1650" b="1" spc="10" dirty="0">
                <a:latin typeface="Arial"/>
                <a:cs typeface="Arial"/>
              </a:rPr>
              <a:t>Private </a:t>
            </a:r>
            <a:r>
              <a:rPr sz="1650" b="1" spc="15" dirty="0">
                <a:latin typeface="Arial"/>
                <a:cs typeface="Arial"/>
              </a:rPr>
              <a:t>Network</a:t>
            </a:r>
            <a:r>
              <a:rPr sz="1650" b="1" dirty="0">
                <a:latin typeface="Arial"/>
                <a:cs typeface="Arial"/>
              </a:rPr>
              <a:t> </a:t>
            </a:r>
            <a:r>
              <a:rPr sz="1650" b="1" spc="10" dirty="0">
                <a:latin typeface="Arial"/>
                <a:cs typeface="Arial"/>
              </a:rPr>
              <a:t>(VPN)</a:t>
            </a:r>
            <a:endParaRPr sz="1650">
              <a:latin typeface="Arial"/>
              <a:cs typeface="Arial"/>
            </a:endParaRPr>
          </a:p>
        </p:txBody>
      </p:sp>
      <p:sp>
        <p:nvSpPr>
          <p:cNvPr id="5" name="object 5"/>
          <p:cNvSpPr/>
          <p:nvPr/>
        </p:nvSpPr>
        <p:spPr>
          <a:xfrm>
            <a:off x="380" y="1364409"/>
            <a:ext cx="6057519" cy="2023442"/>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endParaRPr dirty="0"/>
          </a:p>
        </p:txBody>
      </p:sp>
    </p:spTree>
    <p:extLst>
      <p:ext uri="{BB962C8B-B14F-4D97-AF65-F5344CB8AC3E}">
        <p14:creationId xmlns:p14="http://schemas.microsoft.com/office/powerpoint/2010/main" val="639247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1656080" cy="282575"/>
          </a:xfrm>
          <a:prstGeom prst="rect">
            <a:avLst/>
          </a:prstGeom>
        </p:spPr>
        <p:txBody>
          <a:bodyPr vert="horz" wrap="square" lIns="0" tIns="17145" rIns="0" bIns="0" rtlCol="0">
            <a:spAutoFit/>
          </a:bodyPr>
          <a:lstStyle/>
          <a:p>
            <a:pPr marL="12700">
              <a:lnSpc>
                <a:spcPct val="100000"/>
              </a:lnSpc>
              <a:spcBef>
                <a:spcPts val="135"/>
              </a:spcBef>
            </a:pPr>
            <a:r>
              <a:rPr spc="20" dirty="0"/>
              <a:t>How VPN</a:t>
            </a:r>
            <a:r>
              <a:rPr spc="-75" dirty="0"/>
              <a:t> </a:t>
            </a:r>
            <a:r>
              <a:rPr spc="20" dirty="0"/>
              <a:t>works</a:t>
            </a:r>
          </a:p>
        </p:txBody>
      </p:sp>
      <p:sp>
        <p:nvSpPr>
          <p:cNvPr id="5" name="object 5"/>
          <p:cNvSpPr txBox="1"/>
          <p:nvPr/>
        </p:nvSpPr>
        <p:spPr>
          <a:xfrm>
            <a:off x="132079" y="2351181"/>
            <a:ext cx="2861945" cy="1264920"/>
          </a:xfrm>
          <a:prstGeom prst="rect">
            <a:avLst/>
          </a:prstGeom>
        </p:spPr>
        <p:txBody>
          <a:bodyPr vert="horz" wrap="square" lIns="0" tIns="11430" rIns="0" bIns="0" rtlCol="0">
            <a:spAutoFit/>
          </a:bodyPr>
          <a:lstStyle/>
          <a:p>
            <a:pPr marL="165735" marR="5080" indent="-153670">
              <a:lnSpc>
                <a:spcPct val="129000"/>
              </a:lnSpc>
              <a:spcBef>
                <a:spcPts val="90"/>
              </a:spcBef>
              <a:buClr>
                <a:srgbClr val="0000FF"/>
              </a:buClr>
              <a:buSzPct val="123809"/>
              <a:buChar char="•"/>
              <a:tabLst>
                <a:tab pos="162560" algn="l"/>
              </a:tabLst>
            </a:pPr>
            <a:r>
              <a:rPr sz="1050" spc="20" dirty="0">
                <a:latin typeface="Arial"/>
                <a:cs typeface="Arial"/>
              </a:rPr>
              <a:t>VPN </a:t>
            </a:r>
            <a:r>
              <a:rPr sz="1050" spc="15" dirty="0">
                <a:latin typeface="Arial"/>
                <a:cs typeface="Arial"/>
              </a:rPr>
              <a:t>connect remote users with </a:t>
            </a:r>
            <a:r>
              <a:rPr sz="1050" spc="10" dirty="0">
                <a:latin typeface="Arial"/>
                <a:cs typeface="Arial"/>
              </a:rPr>
              <a:t>their</a:t>
            </a:r>
            <a:r>
              <a:rPr sz="1050" spc="-95" dirty="0">
                <a:latin typeface="Arial"/>
                <a:cs typeface="Arial"/>
              </a:rPr>
              <a:t> </a:t>
            </a:r>
            <a:r>
              <a:rPr sz="1050" spc="15" dirty="0">
                <a:latin typeface="Arial"/>
                <a:cs typeface="Arial"/>
              </a:rPr>
              <a:t>central  </a:t>
            </a:r>
            <a:r>
              <a:rPr sz="1050" spc="20" dirty="0">
                <a:latin typeface="Arial"/>
                <a:cs typeface="Arial"/>
              </a:rPr>
              <a:t>company </a:t>
            </a:r>
            <a:r>
              <a:rPr sz="1050" spc="15" dirty="0">
                <a:latin typeface="Arial"/>
                <a:cs typeface="Arial"/>
              </a:rPr>
              <a:t>servers over the public network  while maintaining security </a:t>
            </a:r>
            <a:r>
              <a:rPr sz="1050" spc="20" dirty="0">
                <a:latin typeface="Arial"/>
                <a:cs typeface="Arial"/>
              </a:rPr>
              <a:t>and  </a:t>
            </a:r>
            <a:r>
              <a:rPr sz="1050" spc="10" dirty="0">
                <a:latin typeface="Arial"/>
                <a:cs typeface="Arial"/>
              </a:rPr>
              <a:t>confidentiality </a:t>
            </a:r>
            <a:r>
              <a:rPr sz="1050" spc="15" dirty="0">
                <a:latin typeface="Arial"/>
                <a:cs typeface="Arial"/>
              </a:rPr>
              <a:t>of data that </a:t>
            </a:r>
            <a:r>
              <a:rPr sz="1050" spc="10" dirty="0">
                <a:latin typeface="Arial"/>
                <a:cs typeface="Arial"/>
              </a:rPr>
              <a:t>is </a:t>
            </a:r>
            <a:r>
              <a:rPr sz="1050" spc="15" dirty="0">
                <a:latin typeface="Arial"/>
                <a:cs typeface="Arial"/>
              </a:rPr>
              <a:t>being  transmitted. This </a:t>
            </a:r>
            <a:r>
              <a:rPr sz="1050" spc="10" dirty="0">
                <a:latin typeface="Arial"/>
                <a:cs typeface="Arial"/>
              </a:rPr>
              <a:t>gives </a:t>
            </a:r>
            <a:r>
              <a:rPr sz="1050" spc="15" dirty="0">
                <a:latin typeface="Arial"/>
                <a:cs typeface="Arial"/>
              </a:rPr>
              <a:t>the </a:t>
            </a:r>
            <a:r>
              <a:rPr sz="1050" spc="10" dirty="0">
                <a:latin typeface="Arial"/>
                <a:cs typeface="Arial"/>
              </a:rPr>
              <a:t>effect </a:t>
            </a:r>
            <a:r>
              <a:rPr sz="1050" spc="15" dirty="0">
                <a:latin typeface="Arial"/>
                <a:cs typeface="Arial"/>
              </a:rPr>
              <a:t>of being  connected </a:t>
            </a:r>
            <a:r>
              <a:rPr sz="1050" spc="10" dirty="0">
                <a:latin typeface="Arial"/>
                <a:cs typeface="Arial"/>
              </a:rPr>
              <a:t>directly </a:t>
            </a:r>
            <a:r>
              <a:rPr sz="1050" spc="15" dirty="0">
                <a:latin typeface="Arial"/>
                <a:cs typeface="Arial"/>
              </a:rPr>
              <a:t>to the </a:t>
            </a:r>
            <a:r>
              <a:rPr sz="1050" spc="20" dirty="0">
                <a:latin typeface="Arial"/>
                <a:cs typeface="Arial"/>
              </a:rPr>
              <a:t>company</a:t>
            </a:r>
            <a:r>
              <a:rPr sz="1050" spc="-75" dirty="0">
                <a:latin typeface="Arial"/>
                <a:cs typeface="Arial"/>
              </a:rPr>
              <a:t> </a:t>
            </a:r>
            <a:r>
              <a:rPr sz="1050" spc="20" dirty="0">
                <a:latin typeface="Arial"/>
                <a:cs typeface="Arial"/>
              </a:rPr>
              <a:t>LAN.</a:t>
            </a:r>
            <a:endParaRPr sz="1050">
              <a:latin typeface="Arial"/>
              <a:cs typeface="Arial"/>
            </a:endParaRPr>
          </a:p>
        </p:txBody>
      </p:sp>
      <p:sp>
        <p:nvSpPr>
          <p:cNvPr id="6" name="object 6"/>
          <p:cNvSpPr txBox="1"/>
          <p:nvPr/>
        </p:nvSpPr>
        <p:spPr>
          <a:xfrm>
            <a:off x="132079" y="3797457"/>
            <a:ext cx="2814955" cy="645160"/>
          </a:xfrm>
          <a:prstGeom prst="rect">
            <a:avLst/>
          </a:prstGeom>
        </p:spPr>
        <p:txBody>
          <a:bodyPr vert="horz" wrap="square" lIns="0" tIns="11430" rIns="0" bIns="0" rtlCol="0">
            <a:spAutoFit/>
          </a:bodyPr>
          <a:lstStyle/>
          <a:p>
            <a:pPr marL="165735" marR="5080" indent="-153670">
              <a:lnSpc>
                <a:spcPct val="129000"/>
              </a:lnSpc>
              <a:spcBef>
                <a:spcPts val="90"/>
              </a:spcBef>
              <a:buClr>
                <a:srgbClr val="0000FF"/>
              </a:buClr>
              <a:buSzPct val="123809"/>
              <a:buChar char="•"/>
              <a:tabLst>
                <a:tab pos="162560" algn="l"/>
              </a:tabLst>
            </a:pPr>
            <a:r>
              <a:rPr sz="1050" spc="10" dirty="0">
                <a:latin typeface="Arial"/>
                <a:cs typeface="Arial"/>
              </a:rPr>
              <a:t>All </a:t>
            </a:r>
            <a:r>
              <a:rPr sz="1050" spc="15" dirty="0">
                <a:latin typeface="Arial"/>
                <a:cs typeface="Arial"/>
              </a:rPr>
              <a:t>operations that can </a:t>
            </a:r>
            <a:r>
              <a:rPr sz="1050" spc="20" dirty="0">
                <a:latin typeface="Arial"/>
                <a:cs typeface="Arial"/>
              </a:rPr>
              <a:t>be </a:t>
            </a:r>
            <a:r>
              <a:rPr sz="1050" spc="15" dirty="0">
                <a:latin typeface="Arial"/>
                <a:cs typeface="Arial"/>
              </a:rPr>
              <a:t>performed </a:t>
            </a:r>
            <a:r>
              <a:rPr sz="1050" spc="20" dirty="0">
                <a:latin typeface="Arial"/>
                <a:cs typeface="Arial"/>
              </a:rPr>
              <a:t>on</a:t>
            </a:r>
            <a:r>
              <a:rPr sz="1050" spc="-130" dirty="0">
                <a:latin typeface="Arial"/>
                <a:cs typeface="Arial"/>
              </a:rPr>
              <a:t> </a:t>
            </a:r>
            <a:r>
              <a:rPr sz="1050" spc="15" dirty="0">
                <a:latin typeface="Arial"/>
                <a:cs typeface="Arial"/>
              </a:rPr>
              <a:t>the  </a:t>
            </a:r>
            <a:r>
              <a:rPr sz="1050" spc="20" dirty="0">
                <a:latin typeface="Arial"/>
                <a:cs typeface="Arial"/>
              </a:rPr>
              <a:t>company LAN </a:t>
            </a:r>
            <a:r>
              <a:rPr sz="1050" spc="15" dirty="0">
                <a:latin typeface="Arial"/>
                <a:cs typeface="Arial"/>
              </a:rPr>
              <a:t>can </a:t>
            </a:r>
            <a:r>
              <a:rPr sz="1050" spc="20" dirty="0">
                <a:latin typeface="Arial"/>
                <a:cs typeface="Arial"/>
              </a:rPr>
              <a:t>be </a:t>
            </a:r>
            <a:r>
              <a:rPr sz="1050" spc="15" dirty="0">
                <a:latin typeface="Arial"/>
                <a:cs typeface="Arial"/>
              </a:rPr>
              <a:t>performed </a:t>
            </a:r>
            <a:r>
              <a:rPr sz="1050" spc="20" dirty="0">
                <a:latin typeface="Arial"/>
                <a:cs typeface="Arial"/>
              </a:rPr>
              <a:t>on </a:t>
            </a:r>
            <a:r>
              <a:rPr sz="1050" spc="15" dirty="0">
                <a:latin typeface="Arial"/>
                <a:cs typeface="Arial"/>
              </a:rPr>
              <a:t>the  </a:t>
            </a:r>
            <a:r>
              <a:rPr sz="1050" spc="20" dirty="0">
                <a:latin typeface="Arial"/>
                <a:cs typeface="Arial"/>
              </a:rPr>
              <a:t>VPN </a:t>
            </a:r>
            <a:r>
              <a:rPr sz="1050" spc="15" dirty="0">
                <a:latin typeface="Arial"/>
                <a:cs typeface="Arial"/>
              </a:rPr>
              <a:t>as</a:t>
            </a:r>
            <a:r>
              <a:rPr sz="1050" spc="-25" dirty="0">
                <a:latin typeface="Arial"/>
                <a:cs typeface="Arial"/>
              </a:rPr>
              <a:t> </a:t>
            </a:r>
            <a:r>
              <a:rPr sz="1050" spc="10" dirty="0">
                <a:latin typeface="Arial"/>
                <a:cs typeface="Arial"/>
              </a:rPr>
              <a:t>well.</a:t>
            </a:r>
            <a:endParaRPr sz="1050">
              <a:latin typeface="Arial"/>
              <a:cs typeface="Arial"/>
            </a:endParaRPr>
          </a:p>
        </p:txBody>
      </p:sp>
      <p:sp>
        <p:nvSpPr>
          <p:cNvPr id="7" name="object 7"/>
          <p:cNvSpPr txBox="1"/>
          <p:nvPr/>
        </p:nvSpPr>
        <p:spPr>
          <a:xfrm>
            <a:off x="3110738" y="2351181"/>
            <a:ext cx="2831465" cy="1057910"/>
          </a:xfrm>
          <a:prstGeom prst="rect">
            <a:avLst/>
          </a:prstGeom>
        </p:spPr>
        <p:txBody>
          <a:bodyPr vert="horz" wrap="square" lIns="0" tIns="11430" rIns="0" bIns="0" rtlCol="0">
            <a:spAutoFit/>
          </a:bodyPr>
          <a:lstStyle/>
          <a:p>
            <a:pPr marL="162560" marR="5080" indent="-162560">
              <a:lnSpc>
                <a:spcPct val="129000"/>
              </a:lnSpc>
              <a:spcBef>
                <a:spcPts val="90"/>
              </a:spcBef>
              <a:buClr>
                <a:srgbClr val="0000FF"/>
              </a:buClr>
              <a:buSzPct val="123809"/>
              <a:buChar char="•"/>
              <a:tabLst>
                <a:tab pos="162560" algn="l"/>
              </a:tabLst>
            </a:pPr>
            <a:r>
              <a:rPr sz="1050" spc="20" dirty="0">
                <a:latin typeface="Arial"/>
                <a:cs typeface="Arial"/>
              </a:rPr>
              <a:t>VPN </a:t>
            </a:r>
            <a:r>
              <a:rPr sz="1050" spc="15" dirty="0">
                <a:latin typeface="Arial"/>
                <a:cs typeface="Arial"/>
              </a:rPr>
              <a:t>does not require any dedicated</a:t>
            </a:r>
            <a:r>
              <a:rPr sz="1050" spc="-110" dirty="0">
                <a:latin typeface="Arial"/>
                <a:cs typeface="Arial"/>
              </a:rPr>
              <a:t> </a:t>
            </a:r>
            <a:r>
              <a:rPr sz="1050" spc="15" dirty="0">
                <a:latin typeface="Arial"/>
                <a:cs typeface="Arial"/>
              </a:rPr>
              <a:t>leased  </a:t>
            </a:r>
            <a:r>
              <a:rPr sz="1050" spc="10" dirty="0">
                <a:latin typeface="Arial"/>
                <a:cs typeface="Arial"/>
              </a:rPr>
              <a:t>lines </a:t>
            </a:r>
            <a:r>
              <a:rPr sz="1050" spc="15" dirty="0">
                <a:latin typeface="Arial"/>
                <a:cs typeface="Arial"/>
              </a:rPr>
              <a:t>to maintain </a:t>
            </a:r>
            <a:r>
              <a:rPr sz="1050" spc="5" dirty="0">
                <a:latin typeface="Arial"/>
                <a:cs typeface="Arial"/>
              </a:rPr>
              <a:t>confidentiality. </a:t>
            </a:r>
            <a:r>
              <a:rPr sz="1050" spc="20" dirty="0">
                <a:latin typeface="Arial"/>
                <a:cs typeface="Arial"/>
              </a:rPr>
              <a:t>VPN  </a:t>
            </a:r>
            <a:r>
              <a:rPr sz="1050" spc="15" dirty="0">
                <a:latin typeface="Arial"/>
                <a:cs typeface="Arial"/>
              </a:rPr>
              <a:t>creates </a:t>
            </a:r>
            <a:r>
              <a:rPr sz="1050" spc="20" dirty="0">
                <a:latin typeface="Arial"/>
                <a:cs typeface="Arial"/>
              </a:rPr>
              <a:t>a </a:t>
            </a:r>
            <a:r>
              <a:rPr sz="1050" spc="10" dirty="0">
                <a:latin typeface="Arial"/>
                <a:cs typeface="Arial"/>
              </a:rPr>
              <a:t>logical </a:t>
            </a:r>
            <a:r>
              <a:rPr sz="1050" spc="15" dirty="0">
                <a:latin typeface="Arial"/>
                <a:cs typeface="Arial"/>
              </a:rPr>
              <a:t>network over </a:t>
            </a:r>
            <a:r>
              <a:rPr sz="1050" spc="20" dirty="0">
                <a:latin typeface="Arial"/>
                <a:cs typeface="Arial"/>
              </a:rPr>
              <a:t>and </a:t>
            </a:r>
            <a:r>
              <a:rPr sz="1050" spc="15" dirty="0">
                <a:latin typeface="Arial"/>
                <a:cs typeface="Arial"/>
              </a:rPr>
              <a:t>above  the physical public network that </a:t>
            </a:r>
            <a:r>
              <a:rPr sz="1050" spc="10" dirty="0">
                <a:latin typeface="Arial"/>
                <a:cs typeface="Arial"/>
              </a:rPr>
              <a:t>is </a:t>
            </a:r>
            <a:r>
              <a:rPr sz="1050" spc="15" dirty="0">
                <a:latin typeface="Arial"/>
                <a:cs typeface="Arial"/>
              </a:rPr>
              <a:t>already  </a:t>
            </a:r>
            <a:r>
              <a:rPr sz="1050" spc="10" dirty="0">
                <a:latin typeface="Arial"/>
                <a:cs typeface="Arial"/>
              </a:rPr>
              <a:t>in</a:t>
            </a:r>
            <a:r>
              <a:rPr sz="1050" dirty="0">
                <a:latin typeface="Arial"/>
                <a:cs typeface="Arial"/>
              </a:rPr>
              <a:t> </a:t>
            </a:r>
            <a:r>
              <a:rPr sz="1050" spc="15" dirty="0">
                <a:latin typeface="Arial"/>
                <a:cs typeface="Arial"/>
              </a:rPr>
              <a:t>place.</a:t>
            </a:r>
            <a:endParaRPr sz="1050">
              <a:latin typeface="Arial"/>
              <a:cs typeface="Arial"/>
            </a:endParaRPr>
          </a:p>
        </p:txBody>
      </p:sp>
      <p:sp>
        <p:nvSpPr>
          <p:cNvPr id="8" name="object 8"/>
          <p:cNvSpPr txBox="1"/>
          <p:nvPr/>
        </p:nvSpPr>
        <p:spPr>
          <a:xfrm>
            <a:off x="3110738" y="3589421"/>
            <a:ext cx="2520315" cy="853440"/>
          </a:xfrm>
          <a:prstGeom prst="rect">
            <a:avLst/>
          </a:prstGeom>
        </p:spPr>
        <p:txBody>
          <a:bodyPr vert="horz" wrap="square" lIns="0" tIns="12065" rIns="0" bIns="0" rtlCol="0">
            <a:spAutoFit/>
          </a:bodyPr>
          <a:lstStyle/>
          <a:p>
            <a:pPr marL="203835" marR="5080" indent="-191770">
              <a:lnSpc>
                <a:spcPct val="129200"/>
              </a:lnSpc>
              <a:spcBef>
                <a:spcPts val="95"/>
              </a:spcBef>
              <a:buClr>
                <a:srgbClr val="0000FF"/>
              </a:buClr>
              <a:buSzPct val="123809"/>
              <a:buChar char="•"/>
              <a:tabLst>
                <a:tab pos="197485" algn="l"/>
                <a:tab pos="198120" algn="l"/>
              </a:tabLst>
            </a:pPr>
            <a:r>
              <a:rPr sz="1050" spc="15" dirty="0">
                <a:latin typeface="Arial"/>
                <a:cs typeface="Arial"/>
              </a:rPr>
              <a:t>This </a:t>
            </a:r>
            <a:r>
              <a:rPr sz="1050" spc="10" dirty="0">
                <a:latin typeface="Arial"/>
                <a:cs typeface="Arial"/>
              </a:rPr>
              <a:t>is </a:t>
            </a:r>
            <a:r>
              <a:rPr sz="1050" spc="15" dirty="0">
                <a:latin typeface="Arial"/>
                <a:cs typeface="Arial"/>
              </a:rPr>
              <a:t>achieved through </a:t>
            </a:r>
            <a:r>
              <a:rPr sz="1050" spc="20" dirty="0">
                <a:latin typeface="Arial"/>
                <a:cs typeface="Arial"/>
              </a:rPr>
              <a:t>a </a:t>
            </a:r>
            <a:r>
              <a:rPr sz="1050" spc="15" dirty="0">
                <a:latin typeface="Arial"/>
                <a:cs typeface="Arial"/>
              </a:rPr>
              <a:t>range of  technologies that are available from  Layer-1 to the application layer of the  network protocol</a:t>
            </a:r>
            <a:r>
              <a:rPr sz="1050" spc="-30" dirty="0">
                <a:latin typeface="Arial"/>
                <a:cs typeface="Arial"/>
              </a:rPr>
              <a:t> </a:t>
            </a:r>
            <a:r>
              <a:rPr sz="1050" spc="15" dirty="0">
                <a:latin typeface="Arial"/>
                <a:cs typeface="Arial"/>
              </a:rPr>
              <a:t>stack.</a:t>
            </a:r>
            <a:endParaRPr sz="1050">
              <a:latin typeface="Arial"/>
              <a:cs typeface="Arial"/>
            </a:endParaRPr>
          </a:p>
        </p:txBody>
      </p:sp>
      <p:sp>
        <p:nvSpPr>
          <p:cNvPr id="9" name="object 9"/>
          <p:cNvSpPr/>
          <p:nvPr/>
        </p:nvSpPr>
        <p:spPr>
          <a:xfrm>
            <a:off x="1462277" y="733805"/>
            <a:ext cx="3409188" cy="1709166"/>
          </a:xfrm>
          <a:prstGeom prst="rect">
            <a:avLst/>
          </a:prstGeom>
          <a:blipFill>
            <a:blip r:embed="rId2" cstate="print"/>
            <a:stretch>
              <a:fillRect/>
            </a:stretch>
          </a:blipFill>
        </p:spPr>
        <p:txBody>
          <a:bodyPr wrap="square" lIns="0" tIns="0" rIns="0" bIns="0" rtlCol="0"/>
          <a:lstStyle/>
          <a:p>
            <a:endParaRPr/>
          </a:p>
        </p:txBody>
      </p:sp>
      <p:sp>
        <p:nvSpPr>
          <p:cNvPr id="10" name="object 10"/>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endParaRPr dirty="0"/>
          </a:p>
        </p:txBody>
      </p:sp>
    </p:spTree>
    <p:extLst>
      <p:ext uri="{BB962C8B-B14F-4D97-AF65-F5344CB8AC3E}">
        <p14:creationId xmlns:p14="http://schemas.microsoft.com/office/powerpoint/2010/main" val="3628911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1973580" cy="282575"/>
          </a:xfrm>
          <a:prstGeom prst="rect">
            <a:avLst/>
          </a:prstGeom>
        </p:spPr>
        <p:txBody>
          <a:bodyPr vert="horz" wrap="square" lIns="0" tIns="17145" rIns="0" bIns="0" rtlCol="0">
            <a:spAutoFit/>
          </a:bodyPr>
          <a:lstStyle/>
          <a:p>
            <a:pPr marL="12700">
              <a:lnSpc>
                <a:spcPct val="100000"/>
              </a:lnSpc>
              <a:spcBef>
                <a:spcPts val="135"/>
              </a:spcBef>
            </a:pPr>
            <a:r>
              <a:rPr sz="1650" b="1" spc="10" dirty="0">
                <a:latin typeface="Arial"/>
                <a:cs typeface="Arial"/>
              </a:rPr>
              <a:t>Virtual </a:t>
            </a:r>
            <a:r>
              <a:rPr sz="1650" b="1" spc="20" dirty="0">
                <a:latin typeface="Arial"/>
                <a:cs typeface="Arial"/>
              </a:rPr>
              <a:t>LAN</a:t>
            </a:r>
            <a:r>
              <a:rPr sz="1650" b="1" spc="-65" dirty="0">
                <a:latin typeface="Arial"/>
                <a:cs typeface="Arial"/>
              </a:rPr>
              <a:t> </a:t>
            </a:r>
            <a:r>
              <a:rPr sz="1650" b="1" spc="20" dirty="0">
                <a:latin typeface="Arial"/>
                <a:cs typeface="Arial"/>
              </a:rPr>
              <a:t>(VLAN)</a:t>
            </a:r>
            <a:endParaRPr sz="1650">
              <a:latin typeface="Arial"/>
              <a:cs typeface="Arial"/>
            </a:endParaRPr>
          </a:p>
        </p:txBody>
      </p:sp>
      <p:sp>
        <p:nvSpPr>
          <p:cNvPr id="5" name="object 5"/>
          <p:cNvSpPr/>
          <p:nvPr/>
        </p:nvSpPr>
        <p:spPr>
          <a:xfrm>
            <a:off x="143332" y="1252106"/>
            <a:ext cx="5573142" cy="2786387"/>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endParaRPr dirty="0"/>
          </a:p>
        </p:txBody>
      </p:sp>
    </p:spTree>
    <p:extLst>
      <p:ext uri="{BB962C8B-B14F-4D97-AF65-F5344CB8AC3E}">
        <p14:creationId xmlns:p14="http://schemas.microsoft.com/office/powerpoint/2010/main" val="3723944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2146935" cy="282575"/>
          </a:xfrm>
          <a:prstGeom prst="rect">
            <a:avLst/>
          </a:prstGeom>
        </p:spPr>
        <p:txBody>
          <a:bodyPr vert="horz" wrap="square" lIns="0" tIns="17145" rIns="0" bIns="0" rtlCol="0">
            <a:spAutoFit/>
          </a:bodyPr>
          <a:lstStyle/>
          <a:p>
            <a:pPr marL="12700">
              <a:lnSpc>
                <a:spcPct val="100000"/>
              </a:lnSpc>
              <a:spcBef>
                <a:spcPts val="135"/>
              </a:spcBef>
            </a:pPr>
            <a:r>
              <a:rPr spc="15" dirty="0"/>
              <a:t>Advantages of</a:t>
            </a:r>
            <a:r>
              <a:rPr spc="-30" dirty="0"/>
              <a:t> </a:t>
            </a:r>
            <a:r>
              <a:rPr spc="20" dirty="0"/>
              <a:t>VLAN</a:t>
            </a:r>
          </a:p>
        </p:txBody>
      </p:sp>
      <p:sp>
        <p:nvSpPr>
          <p:cNvPr id="5" name="object 5"/>
          <p:cNvSpPr txBox="1"/>
          <p:nvPr/>
        </p:nvSpPr>
        <p:spPr>
          <a:xfrm>
            <a:off x="132079" y="738631"/>
            <a:ext cx="4204335" cy="2740660"/>
          </a:xfrm>
          <a:prstGeom prst="rect">
            <a:avLst/>
          </a:prstGeom>
        </p:spPr>
        <p:txBody>
          <a:bodyPr vert="horz" wrap="square" lIns="0" tIns="13335" rIns="0" bIns="0" rtlCol="0">
            <a:spAutoFit/>
          </a:bodyPr>
          <a:lstStyle/>
          <a:p>
            <a:pPr marL="161925" indent="-149860">
              <a:lnSpc>
                <a:spcPct val="100000"/>
              </a:lnSpc>
              <a:spcBef>
                <a:spcPts val="105"/>
              </a:spcBef>
              <a:buClr>
                <a:srgbClr val="0000FF"/>
              </a:buClr>
              <a:buSzPct val="120833"/>
              <a:buChar char="•"/>
              <a:tabLst>
                <a:tab pos="162560" algn="l"/>
              </a:tabLst>
            </a:pPr>
            <a:r>
              <a:rPr sz="1200" dirty="0">
                <a:latin typeface="Arial"/>
                <a:cs typeface="Arial"/>
              </a:rPr>
              <a:t>Manageability</a:t>
            </a:r>
            <a:endParaRPr sz="1200">
              <a:latin typeface="Arial"/>
              <a:cs typeface="Arial"/>
            </a:endParaRPr>
          </a:p>
          <a:p>
            <a:pPr>
              <a:lnSpc>
                <a:spcPct val="100000"/>
              </a:lnSpc>
              <a:spcBef>
                <a:spcPts val="50"/>
              </a:spcBef>
              <a:buClr>
                <a:srgbClr val="0000FF"/>
              </a:buClr>
              <a:buFont typeface="Arial"/>
              <a:buChar char="•"/>
            </a:pPr>
            <a:endParaRPr sz="185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Data</a:t>
            </a:r>
            <a:r>
              <a:rPr sz="1200" spc="-80" dirty="0">
                <a:latin typeface="Arial"/>
                <a:cs typeface="Arial"/>
              </a:rPr>
              <a:t> </a:t>
            </a:r>
            <a:r>
              <a:rPr sz="1200" dirty="0">
                <a:latin typeface="Arial"/>
                <a:cs typeface="Arial"/>
              </a:rPr>
              <a:t>Sharing</a:t>
            </a:r>
            <a:endParaRPr sz="1200">
              <a:latin typeface="Arial"/>
              <a:cs typeface="Arial"/>
            </a:endParaRPr>
          </a:p>
          <a:p>
            <a:pPr>
              <a:lnSpc>
                <a:spcPct val="100000"/>
              </a:lnSpc>
              <a:spcBef>
                <a:spcPts val="45"/>
              </a:spcBef>
              <a:buClr>
                <a:srgbClr val="0000FF"/>
              </a:buClr>
              <a:buFont typeface="Arial"/>
              <a:buChar char="•"/>
            </a:pPr>
            <a:endParaRPr sz="1850">
              <a:latin typeface="Times New Roman"/>
              <a:cs typeface="Times New Roman"/>
            </a:endParaRPr>
          </a:p>
          <a:p>
            <a:pPr marL="161925" indent="-149860">
              <a:lnSpc>
                <a:spcPct val="100000"/>
              </a:lnSpc>
              <a:buClr>
                <a:srgbClr val="0000FF"/>
              </a:buClr>
              <a:buSzPct val="120833"/>
              <a:buChar char="•"/>
              <a:tabLst>
                <a:tab pos="162560" algn="l"/>
              </a:tabLst>
            </a:pPr>
            <a:r>
              <a:rPr sz="1200" spc="-5" dirty="0">
                <a:latin typeface="Arial"/>
                <a:cs typeface="Arial"/>
              </a:rPr>
              <a:t>Tracking</a:t>
            </a:r>
            <a:r>
              <a:rPr sz="1200" spc="-20" dirty="0">
                <a:latin typeface="Arial"/>
                <a:cs typeface="Arial"/>
              </a:rPr>
              <a:t> </a:t>
            </a:r>
            <a:r>
              <a:rPr sz="1200" dirty="0">
                <a:latin typeface="Arial"/>
                <a:cs typeface="Arial"/>
              </a:rPr>
              <a:t>Usage</a:t>
            </a:r>
            <a:endParaRPr sz="1200">
              <a:latin typeface="Arial"/>
              <a:cs typeface="Arial"/>
            </a:endParaRPr>
          </a:p>
          <a:p>
            <a:pPr>
              <a:lnSpc>
                <a:spcPct val="100000"/>
              </a:lnSpc>
              <a:spcBef>
                <a:spcPts val="50"/>
              </a:spcBef>
              <a:buClr>
                <a:srgbClr val="0000FF"/>
              </a:buClr>
              <a:buFont typeface="Arial"/>
              <a:buChar char="•"/>
            </a:pPr>
            <a:endParaRPr sz="185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Reduction of broadcast </a:t>
            </a:r>
            <a:r>
              <a:rPr sz="1200" spc="-5" dirty="0">
                <a:latin typeface="Arial"/>
                <a:cs typeface="Arial"/>
              </a:rPr>
              <a:t>traffic </a:t>
            </a:r>
            <a:r>
              <a:rPr sz="1200" dirty="0">
                <a:latin typeface="Arial"/>
                <a:cs typeface="Arial"/>
              </a:rPr>
              <a:t>on</a:t>
            </a:r>
            <a:r>
              <a:rPr sz="1200" spc="-70" dirty="0">
                <a:latin typeface="Arial"/>
                <a:cs typeface="Arial"/>
              </a:rPr>
              <a:t> </a:t>
            </a:r>
            <a:r>
              <a:rPr sz="1200" dirty="0">
                <a:latin typeface="Arial"/>
                <a:cs typeface="Arial"/>
              </a:rPr>
              <a:t>switch</a:t>
            </a:r>
            <a:endParaRPr sz="1200">
              <a:latin typeface="Arial"/>
              <a:cs typeface="Arial"/>
            </a:endParaRPr>
          </a:p>
          <a:p>
            <a:pPr>
              <a:lnSpc>
                <a:spcPct val="100000"/>
              </a:lnSpc>
              <a:spcBef>
                <a:spcPts val="45"/>
              </a:spcBef>
              <a:buClr>
                <a:srgbClr val="0000FF"/>
              </a:buClr>
              <a:buFont typeface="Arial"/>
              <a:buChar char="•"/>
            </a:pPr>
            <a:endParaRPr sz="185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VLANs are also used to share a</a:t>
            </a:r>
            <a:r>
              <a:rPr sz="1200" spc="-60" dirty="0">
                <a:latin typeface="Arial"/>
                <a:cs typeface="Arial"/>
              </a:rPr>
              <a:t> </a:t>
            </a:r>
            <a:r>
              <a:rPr sz="1200" dirty="0">
                <a:latin typeface="Arial"/>
                <a:cs typeface="Arial"/>
              </a:rPr>
              <a:t>high</a:t>
            </a:r>
            <a:endParaRPr sz="1200">
              <a:latin typeface="Arial"/>
              <a:cs typeface="Arial"/>
            </a:endParaRPr>
          </a:p>
          <a:p>
            <a:pPr marL="139065">
              <a:lnSpc>
                <a:spcPct val="100000"/>
              </a:lnSpc>
              <a:spcBef>
                <a:spcPts val="370"/>
              </a:spcBef>
            </a:pPr>
            <a:r>
              <a:rPr sz="1200" dirty="0">
                <a:latin typeface="Arial"/>
                <a:cs typeface="Arial"/>
              </a:rPr>
              <a:t>network bandwidth channel among several </a:t>
            </a:r>
            <a:r>
              <a:rPr sz="1200" spc="-5" dirty="0">
                <a:latin typeface="Arial"/>
                <a:cs typeface="Arial"/>
              </a:rPr>
              <a:t>different</a:t>
            </a:r>
            <a:r>
              <a:rPr sz="1200" spc="-30" dirty="0">
                <a:latin typeface="Arial"/>
                <a:cs typeface="Arial"/>
              </a:rPr>
              <a:t> </a:t>
            </a:r>
            <a:r>
              <a:rPr sz="1200" dirty="0">
                <a:latin typeface="Arial"/>
                <a:cs typeface="Arial"/>
              </a:rPr>
              <a:t>VLANs</a:t>
            </a:r>
            <a:endParaRPr sz="1200">
              <a:latin typeface="Arial"/>
              <a:cs typeface="Arial"/>
            </a:endParaRPr>
          </a:p>
          <a:p>
            <a:pPr>
              <a:lnSpc>
                <a:spcPct val="100000"/>
              </a:lnSpc>
              <a:spcBef>
                <a:spcPts val="45"/>
              </a:spcBef>
            </a:pPr>
            <a:endParaRPr sz="185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Server Virtualization and</a:t>
            </a:r>
            <a:r>
              <a:rPr sz="1200" spc="-45" dirty="0">
                <a:latin typeface="Arial"/>
                <a:cs typeface="Arial"/>
              </a:rPr>
              <a:t> </a:t>
            </a:r>
            <a:r>
              <a:rPr sz="1200" dirty="0">
                <a:latin typeface="Arial"/>
                <a:cs typeface="Arial"/>
              </a:rPr>
              <a:t>VLAN</a:t>
            </a:r>
            <a:endParaRPr sz="1200">
              <a:latin typeface="Arial"/>
              <a:cs typeface="Arial"/>
            </a:endParaRPr>
          </a:p>
        </p:txBody>
      </p:sp>
      <p:sp>
        <p:nvSpPr>
          <p:cNvPr id="6" name="object 6"/>
          <p:cNvSpPr/>
          <p:nvPr/>
        </p:nvSpPr>
        <p:spPr>
          <a:xfrm>
            <a:off x="3399282" y="876299"/>
            <a:ext cx="2480310" cy="1960626"/>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endParaRPr dirty="0"/>
          </a:p>
        </p:txBody>
      </p:sp>
    </p:spTree>
    <p:extLst>
      <p:ext uri="{BB962C8B-B14F-4D97-AF65-F5344CB8AC3E}">
        <p14:creationId xmlns:p14="http://schemas.microsoft.com/office/powerpoint/2010/main" val="3997846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pic>
        <p:nvPicPr>
          <p:cNvPr id="3" name="Picture 2"/>
          <p:cNvPicPr>
            <a:picLocks noChangeAspect="1"/>
          </p:cNvPicPr>
          <p:nvPr/>
        </p:nvPicPr>
        <p:blipFill>
          <a:blip r:embed="rId2"/>
          <a:stretch>
            <a:fillRect/>
          </a:stretch>
        </p:blipFill>
        <p:spPr>
          <a:xfrm>
            <a:off x="165925" y="590550"/>
            <a:ext cx="5638800" cy="3381375"/>
          </a:xfrm>
          <a:prstGeom prst="rect">
            <a:avLst/>
          </a:prstGeom>
        </p:spPr>
      </p:pic>
    </p:spTree>
    <p:extLst>
      <p:ext uri="{BB962C8B-B14F-4D97-AF65-F5344CB8AC3E}">
        <p14:creationId xmlns:p14="http://schemas.microsoft.com/office/powerpoint/2010/main" val="2041975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p:nvPr/>
        </p:nvSpPr>
        <p:spPr>
          <a:xfrm>
            <a:off x="184404" y="1063752"/>
            <a:ext cx="5724144" cy="3243072"/>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10" dirty="0"/>
              <a:t>Challenges </a:t>
            </a:r>
            <a:r>
              <a:rPr spc="15" dirty="0"/>
              <a:t>in using </a:t>
            </a:r>
            <a:r>
              <a:rPr spc="10" dirty="0"/>
              <a:t>applications</a:t>
            </a:r>
            <a:r>
              <a:rPr spc="35" dirty="0"/>
              <a:t> </a:t>
            </a:r>
            <a:r>
              <a:rPr spc="15" dirty="0"/>
              <a:t>in</a:t>
            </a:r>
          </a:p>
        </p:txBody>
      </p:sp>
      <p:sp>
        <p:nvSpPr>
          <p:cNvPr id="6" name="object 6"/>
          <p:cNvSpPr txBox="1"/>
          <p:nvPr/>
        </p:nvSpPr>
        <p:spPr>
          <a:xfrm>
            <a:off x="132842" y="326379"/>
            <a:ext cx="4126229" cy="282575"/>
          </a:xfrm>
          <a:prstGeom prst="rect">
            <a:avLst/>
          </a:prstGeom>
        </p:spPr>
        <p:txBody>
          <a:bodyPr vert="horz" wrap="square" lIns="0" tIns="17145" rIns="0" bIns="0" rtlCol="0">
            <a:spAutoFit/>
          </a:bodyPr>
          <a:lstStyle/>
          <a:p>
            <a:pPr marL="12700">
              <a:lnSpc>
                <a:spcPct val="100000"/>
              </a:lnSpc>
              <a:spcBef>
                <a:spcPts val="135"/>
              </a:spcBef>
            </a:pPr>
            <a:r>
              <a:rPr sz="1650" b="1" spc="15" dirty="0">
                <a:latin typeface="Arial"/>
                <a:cs typeface="Arial"/>
              </a:rPr>
              <a:t>traditional </a:t>
            </a:r>
            <a:r>
              <a:rPr sz="1650" b="1" spc="10" dirty="0">
                <a:latin typeface="Arial"/>
                <a:cs typeface="Arial"/>
              </a:rPr>
              <a:t>install, </a:t>
            </a:r>
            <a:r>
              <a:rPr sz="1650" b="1" spc="20" dirty="0">
                <a:latin typeface="Arial"/>
                <a:cs typeface="Arial"/>
              </a:rPr>
              <a:t>use and </a:t>
            </a:r>
            <a:r>
              <a:rPr sz="1650" b="1" spc="15" dirty="0">
                <a:latin typeface="Arial"/>
                <a:cs typeface="Arial"/>
              </a:rPr>
              <a:t>update</a:t>
            </a:r>
            <a:r>
              <a:rPr sz="1650" b="1" spc="-10" dirty="0">
                <a:latin typeface="Arial"/>
                <a:cs typeface="Arial"/>
              </a:rPr>
              <a:t> </a:t>
            </a:r>
            <a:r>
              <a:rPr sz="1650" b="1" spc="20" dirty="0">
                <a:latin typeface="Arial"/>
                <a:cs typeface="Arial"/>
              </a:rPr>
              <a:t>model</a:t>
            </a:r>
            <a:endParaRPr sz="1650">
              <a:latin typeface="Arial"/>
              <a:cs typeface="Arial"/>
            </a:endParaRPr>
          </a:p>
        </p:txBody>
      </p:sp>
      <p:sp>
        <p:nvSpPr>
          <p:cNvPr id="7" name="object 7"/>
          <p:cNvSpPr/>
          <p:nvPr/>
        </p:nvSpPr>
        <p:spPr>
          <a:xfrm>
            <a:off x="1653539" y="1059941"/>
            <a:ext cx="1515617" cy="3246882"/>
          </a:xfrm>
          <a:prstGeom prst="rect">
            <a:avLst/>
          </a:prstGeom>
          <a:blipFill>
            <a:blip r:embed="rId3" cstate="print"/>
            <a:stretch>
              <a:fillRect/>
            </a:stretch>
          </a:blipFill>
        </p:spPr>
        <p:txBody>
          <a:bodyPr wrap="square" lIns="0" tIns="0" rIns="0" bIns="0" rtlCol="0"/>
          <a:lstStyle/>
          <a:p>
            <a:endParaRPr/>
          </a:p>
        </p:txBody>
      </p:sp>
      <p:sp>
        <p:nvSpPr>
          <p:cNvPr id="8" name="object 8"/>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endParaRPr dirty="0"/>
          </a:p>
        </p:txBody>
      </p:sp>
    </p:spTree>
    <p:extLst>
      <p:ext uri="{BB962C8B-B14F-4D97-AF65-F5344CB8AC3E}">
        <p14:creationId xmlns:p14="http://schemas.microsoft.com/office/powerpoint/2010/main" val="3504708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2393950" cy="282575"/>
          </a:xfrm>
          <a:prstGeom prst="rect">
            <a:avLst/>
          </a:prstGeom>
        </p:spPr>
        <p:txBody>
          <a:bodyPr vert="horz" wrap="square" lIns="0" tIns="17145" rIns="0" bIns="0" rtlCol="0">
            <a:spAutoFit/>
          </a:bodyPr>
          <a:lstStyle/>
          <a:p>
            <a:pPr marL="12700">
              <a:lnSpc>
                <a:spcPct val="100000"/>
              </a:lnSpc>
              <a:spcBef>
                <a:spcPts val="135"/>
              </a:spcBef>
            </a:pPr>
            <a:r>
              <a:rPr sz="1650" b="1" spc="15" dirty="0">
                <a:latin typeface="Arial"/>
                <a:cs typeface="Arial"/>
              </a:rPr>
              <a:t>Solution for</a:t>
            </a:r>
            <a:r>
              <a:rPr sz="1650" b="1" spc="-35" dirty="0">
                <a:latin typeface="Arial"/>
                <a:cs typeface="Arial"/>
              </a:rPr>
              <a:t> </a:t>
            </a:r>
            <a:r>
              <a:rPr sz="1650" b="1" spc="15" dirty="0">
                <a:latin typeface="Arial"/>
                <a:cs typeface="Arial"/>
              </a:rPr>
              <a:t>challenges</a:t>
            </a:r>
            <a:endParaRPr sz="1650">
              <a:latin typeface="Arial"/>
              <a:cs typeface="Arial"/>
            </a:endParaRPr>
          </a:p>
        </p:txBody>
      </p:sp>
      <p:sp>
        <p:nvSpPr>
          <p:cNvPr id="5" name="object 5"/>
          <p:cNvSpPr/>
          <p:nvPr/>
        </p:nvSpPr>
        <p:spPr>
          <a:xfrm>
            <a:off x="1469897" y="738378"/>
            <a:ext cx="3123438" cy="3744467"/>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endParaRPr dirty="0"/>
          </a:p>
        </p:txBody>
      </p:sp>
    </p:spTree>
    <p:extLst>
      <p:ext uri="{BB962C8B-B14F-4D97-AF65-F5344CB8AC3E}">
        <p14:creationId xmlns:p14="http://schemas.microsoft.com/office/powerpoint/2010/main" val="6602895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1286510" cy="282575"/>
          </a:xfrm>
          <a:prstGeom prst="rect">
            <a:avLst/>
          </a:prstGeom>
        </p:spPr>
        <p:txBody>
          <a:bodyPr vert="horz" wrap="square" lIns="0" tIns="17145" rIns="0" bIns="0" rtlCol="0">
            <a:spAutoFit/>
          </a:bodyPr>
          <a:lstStyle/>
          <a:p>
            <a:pPr marL="12700">
              <a:lnSpc>
                <a:spcPct val="100000"/>
              </a:lnSpc>
              <a:spcBef>
                <a:spcPts val="135"/>
              </a:spcBef>
            </a:pPr>
            <a:r>
              <a:rPr sz="1650" b="1" spc="10" dirty="0">
                <a:latin typeface="Arial"/>
                <a:cs typeface="Arial"/>
              </a:rPr>
              <a:t>Architecture</a:t>
            </a:r>
            <a:endParaRPr sz="1650">
              <a:latin typeface="Arial"/>
              <a:cs typeface="Arial"/>
            </a:endParaRPr>
          </a:p>
        </p:txBody>
      </p:sp>
      <p:sp>
        <p:nvSpPr>
          <p:cNvPr id="5" name="object 5"/>
          <p:cNvSpPr/>
          <p:nvPr/>
        </p:nvSpPr>
        <p:spPr>
          <a:xfrm>
            <a:off x="512725" y="740886"/>
            <a:ext cx="4840324" cy="3533933"/>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30377" y="4423664"/>
            <a:ext cx="1055370" cy="127000"/>
          </a:xfrm>
          <a:prstGeom prst="rect">
            <a:avLst/>
          </a:prstGeom>
        </p:spPr>
        <p:txBody>
          <a:bodyPr vert="horz" wrap="square" lIns="0" tIns="14604" rIns="0" bIns="0" rtlCol="0">
            <a:spAutoFit/>
          </a:bodyPr>
          <a:lstStyle/>
          <a:p>
            <a:pPr marL="12700">
              <a:lnSpc>
                <a:spcPct val="100000"/>
              </a:lnSpc>
              <a:spcBef>
                <a:spcPts val="114"/>
              </a:spcBef>
            </a:pPr>
            <a:r>
              <a:rPr sz="650" i="1" spc="5" dirty="0">
                <a:latin typeface="Arial"/>
                <a:cs typeface="Arial"/>
              </a:rPr>
              <a:t>Image source:</a:t>
            </a:r>
            <a:r>
              <a:rPr sz="650" i="1" spc="-85" dirty="0">
                <a:latin typeface="Arial"/>
                <a:cs typeface="Arial"/>
              </a:rPr>
              <a:t> </a:t>
            </a:r>
            <a:r>
              <a:rPr sz="650" i="1" spc="5" dirty="0">
                <a:latin typeface="Arial"/>
                <a:cs typeface="Arial"/>
              </a:rPr>
              <a:t>labs.vmware</a:t>
            </a:r>
            <a:endParaRPr sz="650">
              <a:latin typeface="Arial"/>
              <a:cs typeface="Arial"/>
            </a:endParaRPr>
          </a:p>
        </p:txBody>
      </p:sp>
      <p:sp>
        <p:nvSpPr>
          <p:cNvPr id="7" name="object 7"/>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endParaRPr dirty="0"/>
          </a:p>
        </p:txBody>
      </p:sp>
    </p:spTree>
    <p:extLst>
      <p:ext uri="{BB962C8B-B14F-4D97-AF65-F5344CB8AC3E}">
        <p14:creationId xmlns:p14="http://schemas.microsoft.com/office/powerpoint/2010/main" val="23665230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3706495" cy="282575"/>
          </a:xfrm>
          <a:prstGeom prst="rect">
            <a:avLst/>
          </a:prstGeom>
        </p:spPr>
        <p:txBody>
          <a:bodyPr vert="horz" wrap="square" lIns="0" tIns="17145" rIns="0" bIns="0" rtlCol="0">
            <a:spAutoFit/>
          </a:bodyPr>
          <a:lstStyle/>
          <a:p>
            <a:pPr marL="12700">
              <a:lnSpc>
                <a:spcPct val="100000"/>
              </a:lnSpc>
              <a:spcBef>
                <a:spcPts val="135"/>
              </a:spcBef>
            </a:pPr>
            <a:r>
              <a:rPr sz="1650" b="1" spc="10" dirty="0">
                <a:latin typeface="Arial"/>
                <a:cs typeface="Arial"/>
              </a:rPr>
              <a:t>Benefits </a:t>
            </a:r>
            <a:r>
              <a:rPr sz="1650" b="1" spc="15" dirty="0">
                <a:latin typeface="Arial"/>
                <a:cs typeface="Arial"/>
              </a:rPr>
              <a:t>of application</a:t>
            </a:r>
            <a:r>
              <a:rPr sz="1650" b="1" spc="-5" dirty="0">
                <a:latin typeface="Arial"/>
                <a:cs typeface="Arial"/>
              </a:rPr>
              <a:t> </a:t>
            </a:r>
            <a:r>
              <a:rPr sz="1650" b="1" spc="15" dirty="0">
                <a:latin typeface="Arial"/>
                <a:cs typeface="Arial"/>
              </a:rPr>
              <a:t>virtualization</a:t>
            </a:r>
            <a:endParaRPr sz="1650">
              <a:latin typeface="Arial"/>
              <a:cs typeface="Arial"/>
            </a:endParaRPr>
          </a:p>
        </p:txBody>
      </p:sp>
      <p:sp>
        <p:nvSpPr>
          <p:cNvPr id="5" name="object 5"/>
          <p:cNvSpPr/>
          <p:nvPr/>
        </p:nvSpPr>
        <p:spPr>
          <a:xfrm>
            <a:off x="505205" y="918972"/>
            <a:ext cx="5027683" cy="3527297"/>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endParaRPr dirty="0"/>
          </a:p>
        </p:txBody>
      </p:sp>
    </p:spTree>
    <p:extLst>
      <p:ext uri="{BB962C8B-B14F-4D97-AF65-F5344CB8AC3E}">
        <p14:creationId xmlns:p14="http://schemas.microsoft.com/office/powerpoint/2010/main" val="21315999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1956435" cy="271228"/>
          </a:xfrm>
          <a:prstGeom prst="rect">
            <a:avLst/>
          </a:prstGeom>
        </p:spPr>
        <p:txBody>
          <a:bodyPr vert="horz" wrap="square" lIns="0" tIns="17145" rIns="0" bIns="0" rtlCol="0">
            <a:spAutoFit/>
          </a:bodyPr>
          <a:lstStyle/>
          <a:p>
            <a:pPr marL="12700">
              <a:lnSpc>
                <a:spcPct val="100000"/>
              </a:lnSpc>
              <a:spcBef>
                <a:spcPts val="135"/>
              </a:spcBef>
            </a:pPr>
            <a:r>
              <a:rPr sz="1650" spc="15" dirty="0"/>
              <a:t>Checkpoint (</a:t>
            </a:r>
            <a:r>
              <a:rPr sz="1650" spc="15" dirty="0" smtClean="0"/>
              <a:t>1)</a:t>
            </a:r>
            <a:endParaRPr sz="1650" dirty="0"/>
          </a:p>
        </p:txBody>
      </p:sp>
      <p:sp>
        <p:nvSpPr>
          <p:cNvPr id="6" name="object 6"/>
          <p:cNvSpPr txBox="1"/>
          <p:nvPr/>
        </p:nvSpPr>
        <p:spPr>
          <a:xfrm>
            <a:off x="132082" y="3186964"/>
            <a:ext cx="5852795" cy="380365"/>
          </a:xfrm>
          <a:prstGeom prst="rect">
            <a:avLst/>
          </a:prstGeom>
        </p:spPr>
        <p:txBody>
          <a:bodyPr vert="horz" wrap="square" lIns="0" tIns="3810" rIns="0" bIns="0" rtlCol="0">
            <a:spAutoFit/>
          </a:bodyPr>
          <a:lstStyle/>
          <a:p>
            <a:pPr marL="12700" marR="5080">
              <a:lnSpc>
                <a:spcPts val="1450"/>
              </a:lnSpc>
              <a:spcBef>
                <a:spcPts val="30"/>
              </a:spcBef>
            </a:pPr>
            <a:r>
              <a:rPr sz="1200" dirty="0">
                <a:latin typeface="Arial"/>
                <a:cs typeface="Arial"/>
              </a:rPr>
              <a:t>4. Native </a:t>
            </a:r>
            <a:r>
              <a:rPr sz="1200" spc="-5" dirty="0">
                <a:latin typeface="Arial"/>
                <a:cs typeface="Arial"/>
              </a:rPr>
              <a:t>Virtualization, Para-Virtualization, OS Virtualization, </a:t>
            </a:r>
            <a:r>
              <a:rPr sz="1200" dirty="0">
                <a:latin typeface="Arial"/>
                <a:cs typeface="Arial"/>
              </a:rPr>
              <a:t>Application </a:t>
            </a:r>
            <a:r>
              <a:rPr sz="1200" spc="-5" dirty="0">
                <a:latin typeface="Arial"/>
                <a:cs typeface="Arial"/>
              </a:rPr>
              <a:t>Virtualization  </a:t>
            </a:r>
            <a:r>
              <a:rPr sz="1200" dirty="0">
                <a:latin typeface="Arial"/>
                <a:cs typeface="Arial"/>
              </a:rPr>
              <a:t>are classification of</a:t>
            </a:r>
            <a:r>
              <a:rPr sz="1200" spc="-50" dirty="0">
                <a:latin typeface="Arial"/>
                <a:cs typeface="Arial"/>
              </a:rPr>
              <a:t> </a:t>
            </a:r>
            <a:r>
              <a:rPr sz="1200" dirty="0">
                <a:latin typeface="Arial"/>
                <a:cs typeface="Arial"/>
              </a:rPr>
              <a:t>Virtualization</a:t>
            </a:r>
          </a:p>
        </p:txBody>
      </p:sp>
      <p:sp>
        <p:nvSpPr>
          <p:cNvPr id="7" name="object 7"/>
          <p:cNvSpPr txBox="1"/>
          <p:nvPr/>
        </p:nvSpPr>
        <p:spPr>
          <a:xfrm>
            <a:off x="282193" y="3572379"/>
            <a:ext cx="179070" cy="460375"/>
          </a:xfrm>
          <a:prstGeom prst="rect">
            <a:avLst/>
          </a:prstGeom>
        </p:spPr>
        <p:txBody>
          <a:bodyPr vert="horz" wrap="square" lIns="0" tIns="0" rIns="0" bIns="0" rtlCol="0">
            <a:spAutoFit/>
          </a:bodyPr>
          <a:lstStyle/>
          <a:p>
            <a:pPr marL="12700">
              <a:lnSpc>
                <a:spcPts val="1700"/>
              </a:lnSpc>
            </a:pPr>
            <a:r>
              <a:rPr sz="1450" spc="-10" dirty="0">
                <a:latin typeface="Arial"/>
                <a:cs typeface="Arial"/>
              </a:rPr>
              <a:t>a.</a:t>
            </a:r>
            <a:endParaRPr sz="1450">
              <a:latin typeface="Arial"/>
              <a:cs typeface="Arial"/>
            </a:endParaRPr>
          </a:p>
          <a:p>
            <a:pPr marL="12700">
              <a:lnSpc>
                <a:spcPct val="100000"/>
              </a:lnSpc>
              <a:spcBef>
                <a:spcPts val="65"/>
              </a:spcBef>
            </a:pPr>
            <a:r>
              <a:rPr sz="1450" spc="-10" dirty="0">
                <a:latin typeface="Arial"/>
                <a:cs typeface="Arial"/>
              </a:rPr>
              <a:t>b.</a:t>
            </a:r>
            <a:endParaRPr sz="1450">
              <a:latin typeface="Arial"/>
              <a:cs typeface="Arial"/>
            </a:endParaRPr>
          </a:p>
        </p:txBody>
      </p:sp>
      <p:sp>
        <p:nvSpPr>
          <p:cNvPr id="8" name="object 8"/>
          <p:cNvSpPr txBox="1"/>
          <p:nvPr/>
        </p:nvSpPr>
        <p:spPr>
          <a:xfrm>
            <a:off x="557276" y="3599972"/>
            <a:ext cx="5427345" cy="839469"/>
          </a:xfrm>
          <a:prstGeom prst="rect">
            <a:avLst/>
          </a:prstGeom>
        </p:spPr>
        <p:txBody>
          <a:bodyPr vert="horz" wrap="square" lIns="0" tIns="0" rIns="0" bIns="0" rtlCol="0">
            <a:spAutoFit/>
          </a:bodyPr>
          <a:lstStyle/>
          <a:p>
            <a:pPr marL="12700">
              <a:lnSpc>
                <a:spcPts val="1430"/>
              </a:lnSpc>
            </a:pPr>
            <a:r>
              <a:rPr sz="1200" dirty="0">
                <a:latin typeface="Arial"/>
                <a:cs typeface="Arial"/>
              </a:rPr>
              <a:t>based on the extent of hardware</a:t>
            </a:r>
            <a:r>
              <a:rPr sz="1200" spc="-65" dirty="0">
                <a:latin typeface="Arial"/>
                <a:cs typeface="Arial"/>
              </a:rPr>
              <a:t> </a:t>
            </a:r>
            <a:r>
              <a:rPr sz="1200" dirty="0">
                <a:latin typeface="Arial"/>
                <a:cs typeface="Arial"/>
              </a:rPr>
              <a:t>emulation</a:t>
            </a:r>
          </a:p>
          <a:p>
            <a:pPr marL="12700">
              <a:lnSpc>
                <a:spcPct val="100000"/>
              </a:lnSpc>
              <a:spcBef>
                <a:spcPts val="365"/>
              </a:spcBef>
            </a:pPr>
            <a:r>
              <a:rPr sz="1200" spc="-5" dirty="0">
                <a:latin typeface="Arial"/>
                <a:cs typeface="Arial"/>
              </a:rPr>
              <a:t>based</a:t>
            </a:r>
            <a:r>
              <a:rPr sz="1200" spc="55" dirty="0">
                <a:latin typeface="Arial"/>
                <a:cs typeface="Arial"/>
              </a:rPr>
              <a:t> </a:t>
            </a:r>
            <a:r>
              <a:rPr sz="1200" dirty="0">
                <a:latin typeface="Arial"/>
                <a:cs typeface="Arial"/>
              </a:rPr>
              <a:t>on</a:t>
            </a:r>
            <a:r>
              <a:rPr sz="1200" spc="50" dirty="0">
                <a:latin typeface="Arial"/>
                <a:cs typeface="Arial"/>
              </a:rPr>
              <a:t> </a:t>
            </a:r>
            <a:r>
              <a:rPr sz="1200" dirty="0">
                <a:latin typeface="Arial"/>
                <a:cs typeface="Arial"/>
              </a:rPr>
              <a:t>the</a:t>
            </a:r>
            <a:r>
              <a:rPr sz="1200" spc="55" dirty="0">
                <a:latin typeface="Arial"/>
                <a:cs typeface="Arial"/>
              </a:rPr>
              <a:t> </a:t>
            </a:r>
            <a:r>
              <a:rPr sz="1200" spc="-5" dirty="0">
                <a:latin typeface="Arial"/>
                <a:cs typeface="Arial"/>
              </a:rPr>
              <a:t>technology</a:t>
            </a:r>
            <a:r>
              <a:rPr sz="1200" spc="50" dirty="0">
                <a:latin typeface="Arial"/>
                <a:cs typeface="Arial"/>
              </a:rPr>
              <a:t> </a:t>
            </a:r>
            <a:r>
              <a:rPr sz="1200" dirty="0">
                <a:latin typeface="Arial"/>
                <a:cs typeface="Arial"/>
              </a:rPr>
              <a:t>or</a:t>
            </a:r>
            <a:r>
              <a:rPr sz="1200" spc="45" dirty="0">
                <a:latin typeface="Arial"/>
                <a:cs typeface="Arial"/>
              </a:rPr>
              <a:t> </a:t>
            </a:r>
            <a:r>
              <a:rPr sz="1200" dirty="0">
                <a:latin typeface="Arial"/>
                <a:cs typeface="Arial"/>
              </a:rPr>
              <a:t>the</a:t>
            </a:r>
            <a:r>
              <a:rPr sz="1200" spc="50" dirty="0">
                <a:latin typeface="Arial"/>
                <a:cs typeface="Arial"/>
              </a:rPr>
              <a:t> </a:t>
            </a:r>
            <a:r>
              <a:rPr sz="1200" dirty="0">
                <a:latin typeface="Arial"/>
                <a:cs typeface="Arial"/>
              </a:rPr>
              <a:t>area</a:t>
            </a:r>
            <a:r>
              <a:rPr sz="1200" spc="55" dirty="0">
                <a:latin typeface="Arial"/>
                <a:cs typeface="Arial"/>
              </a:rPr>
              <a:t> </a:t>
            </a:r>
            <a:r>
              <a:rPr sz="1200" spc="-5" dirty="0">
                <a:latin typeface="Arial"/>
                <a:cs typeface="Arial"/>
              </a:rPr>
              <a:t>that</a:t>
            </a:r>
            <a:r>
              <a:rPr sz="1200" spc="55" dirty="0">
                <a:latin typeface="Arial"/>
                <a:cs typeface="Arial"/>
              </a:rPr>
              <a:t> </a:t>
            </a:r>
            <a:r>
              <a:rPr sz="1200" dirty="0">
                <a:latin typeface="Arial"/>
                <a:cs typeface="Arial"/>
              </a:rPr>
              <a:t>is</a:t>
            </a:r>
            <a:r>
              <a:rPr sz="1200" spc="50" dirty="0">
                <a:latin typeface="Arial"/>
                <a:cs typeface="Arial"/>
              </a:rPr>
              <a:t> </a:t>
            </a:r>
            <a:r>
              <a:rPr sz="1200" spc="-5" dirty="0">
                <a:latin typeface="Arial"/>
                <a:cs typeface="Arial"/>
              </a:rPr>
              <a:t>being</a:t>
            </a:r>
            <a:r>
              <a:rPr sz="1200" spc="55" dirty="0">
                <a:latin typeface="Arial"/>
                <a:cs typeface="Arial"/>
              </a:rPr>
              <a:t> </a:t>
            </a:r>
            <a:r>
              <a:rPr sz="1200" spc="-5" dirty="0">
                <a:latin typeface="Arial"/>
                <a:cs typeface="Arial"/>
              </a:rPr>
              <a:t>virtualized</a:t>
            </a:r>
            <a:r>
              <a:rPr sz="1200" spc="50" dirty="0">
                <a:latin typeface="Arial"/>
                <a:cs typeface="Arial"/>
              </a:rPr>
              <a:t> </a:t>
            </a:r>
            <a:r>
              <a:rPr sz="1200" dirty="0">
                <a:latin typeface="Arial"/>
                <a:cs typeface="Arial"/>
              </a:rPr>
              <a:t>–</a:t>
            </a:r>
            <a:r>
              <a:rPr sz="1200" spc="55" dirty="0">
                <a:latin typeface="Arial"/>
                <a:cs typeface="Arial"/>
              </a:rPr>
              <a:t> </a:t>
            </a:r>
            <a:r>
              <a:rPr sz="1200" spc="-15" dirty="0">
                <a:latin typeface="Arial"/>
                <a:cs typeface="Arial"/>
              </a:rPr>
              <a:t>Server,</a:t>
            </a:r>
            <a:r>
              <a:rPr sz="1200" spc="60" dirty="0">
                <a:latin typeface="Arial"/>
                <a:cs typeface="Arial"/>
              </a:rPr>
              <a:t> </a:t>
            </a:r>
            <a:r>
              <a:rPr sz="1200" spc="-5" dirty="0">
                <a:latin typeface="Arial"/>
                <a:cs typeface="Arial"/>
              </a:rPr>
              <a:t>Storage,</a:t>
            </a:r>
            <a:endParaRPr sz="1200" dirty="0">
              <a:latin typeface="Arial"/>
              <a:cs typeface="Arial"/>
            </a:endParaRPr>
          </a:p>
          <a:p>
            <a:pPr marL="12700">
              <a:lnSpc>
                <a:spcPct val="100000"/>
              </a:lnSpc>
              <a:spcBef>
                <a:spcPts val="5"/>
              </a:spcBef>
            </a:pPr>
            <a:r>
              <a:rPr sz="1200" dirty="0">
                <a:latin typeface="Arial"/>
                <a:cs typeface="Arial"/>
              </a:rPr>
              <a:t>Network</a:t>
            </a:r>
          </a:p>
          <a:p>
            <a:pPr marL="12700">
              <a:lnSpc>
                <a:spcPct val="100000"/>
              </a:lnSpc>
              <a:spcBef>
                <a:spcPts val="365"/>
              </a:spcBef>
            </a:pPr>
            <a:r>
              <a:rPr sz="1200" dirty="0">
                <a:latin typeface="Arial"/>
                <a:cs typeface="Arial"/>
              </a:rPr>
              <a:t>a and</a:t>
            </a:r>
            <a:r>
              <a:rPr sz="1200" spc="-100" dirty="0">
                <a:latin typeface="Arial"/>
                <a:cs typeface="Arial"/>
              </a:rPr>
              <a:t> </a:t>
            </a:r>
            <a:r>
              <a:rPr sz="1200" dirty="0">
                <a:latin typeface="Arial"/>
                <a:cs typeface="Arial"/>
              </a:rPr>
              <a:t>b</a:t>
            </a:r>
          </a:p>
        </p:txBody>
      </p:sp>
      <p:sp>
        <p:nvSpPr>
          <p:cNvPr id="9" name="object 9"/>
          <p:cNvSpPr txBox="1"/>
          <p:nvPr/>
        </p:nvSpPr>
        <p:spPr>
          <a:xfrm>
            <a:off x="282193" y="4214745"/>
            <a:ext cx="179070" cy="461009"/>
          </a:xfrm>
          <a:prstGeom prst="rect">
            <a:avLst/>
          </a:prstGeom>
        </p:spPr>
        <p:txBody>
          <a:bodyPr vert="horz" wrap="square" lIns="0" tIns="0" rIns="0" bIns="0" rtlCol="0">
            <a:spAutoFit/>
          </a:bodyPr>
          <a:lstStyle/>
          <a:p>
            <a:pPr marL="12700">
              <a:lnSpc>
                <a:spcPts val="1700"/>
              </a:lnSpc>
            </a:pPr>
            <a:r>
              <a:rPr sz="1450" spc="-5" dirty="0">
                <a:latin typeface="Arial"/>
                <a:cs typeface="Arial"/>
              </a:rPr>
              <a:t>c.</a:t>
            </a:r>
            <a:endParaRPr sz="1450">
              <a:latin typeface="Arial"/>
              <a:cs typeface="Arial"/>
            </a:endParaRPr>
          </a:p>
          <a:p>
            <a:pPr marL="12700">
              <a:lnSpc>
                <a:spcPct val="100000"/>
              </a:lnSpc>
              <a:spcBef>
                <a:spcPts val="70"/>
              </a:spcBef>
            </a:pPr>
            <a:r>
              <a:rPr sz="1450" spc="-10" dirty="0">
                <a:latin typeface="Arial"/>
                <a:cs typeface="Arial"/>
              </a:rPr>
              <a:t>d.</a:t>
            </a:r>
            <a:endParaRPr sz="1450">
              <a:latin typeface="Arial"/>
              <a:cs typeface="Arial"/>
            </a:endParaRPr>
          </a:p>
        </p:txBody>
      </p:sp>
      <p:sp>
        <p:nvSpPr>
          <p:cNvPr id="10" name="object 10"/>
          <p:cNvSpPr txBox="1"/>
          <p:nvPr/>
        </p:nvSpPr>
        <p:spPr>
          <a:xfrm>
            <a:off x="557276" y="4472462"/>
            <a:ext cx="1038225" cy="196850"/>
          </a:xfrm>
          <a:prstGeom prst="rect">
            <a:avLst/>
          </a:prstGeom>
        </p:spPr>
        <p:txBody>
          <a:bodyPr vert="horz" wrap="square" lIns="0" tIns="0" rIns="0" bIns="0" rtlCol="0">
            <a:spAutoFit/>
          </a:bodyPr>
          <a:lstStyle/>
          <a:p>
            <a:pPr marL="12700">
              <a:lnSpc>
                <a:spcPts val="1430"/>
              </a:lnSpc>
            </a:pPr>
            <a:r>
              <a:rPr sz="1200" dirty="0">
                <a:latin typeface="Arial"/>
                <a:cs typeface="Arial"/>
              </a:rPr>
              <a:t>none of</a:t>
            </a:r>
            <a:r>
              <a:rPr sz="1200" spc="-75" dirty="0">
                <a:latin typeface="Arial"/>
                <a:cs typeface="Arial"/>
              </a:rPr>
              <a:t> </a:t>
            </a:r>
            <a:r>
              <a:rPr sz="1200" dirty="0">
                <a:latin typeface="Arial"/>
                <a:cs typeface="Arial"/>
              </a:rPr>
              <a:t>above.</a:t>
            </a:r>
            <a:endParaRPr sz="1200">
              <a:latin typeface="Arial"/>
              <a:cs typeface="Arial"/>
            </a:endParaRPr>
          </a:p>
        </p:txBody>
      </p:sp>
      <p:sp>
        <p:nvSpPr>
          <p:cNvPr id="11" name="object 11"/>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 </a:t>
            </a:r>
            <a:r>
              <a:rPr spc="-5" dirty="0"/>
              <a:t>Copyright </a:t>
            </a:r>
            <a:r>
              <a:rPr dirty="0"/>
              <a:t>IBM </a:t>
            </a:r>
            <a:r>
              <a:rPr spc="-5" dirty="0"/>
              <a:t>Corporation</a:t>
            </a:r>
            <a:r>
              <a:rPr spc="-50" dirty="0"/>
              <a:t> </a:t>
            </a:r>
            <a:r>
              <a:rPr dirty="0"/>
              <a:t>2016</a:t>
            </a:r>
          </a:p>
        </p:txBody>
      </p:sp>
      <p:sp>
        <p:nvSpPr>
          <p:cNvPr id="5" name="object 5"/>
          <p:cNvSpPr txBox="1"/>
          <p:nvPr/>
        </p:nvSpPr>
        <p:spPr>
          <a:xfrm>
            <a:off x="132079" y="738631"/>
            <a:ext cx="5853430" cy="2183765"/>
          </a:xfrm>
          <a:prstGeom prst="rect">
            <a:avLst/>
          </a:prstGeom>
        </p:spPr>
        <p:txBody>
          <a:bodyPr vert="horz" wrap="square" lIns="0" tIns="13335" rIns="0" bIns="0" rtlCol="0">
            <a:spAutoFit/>
          </a:bodyPr>
          <a:lstStyle/>
          <a:p>
            <a:pPr marL="12700" marR="5080" algn="just">
              <a:lnSpc>
                <a:spcPct val="100000"/>
              </a:lnSpc>
              <a:spcBef>
                <a:spcPts val="105"/>
              </a:spcBef>
              <a:buAutoNum type="arabicPeriod"/>
              <a:tabLst>
                <a:tab pos="195580" algn="l"/>
              </a:tabLst>
            </a:pPr>
            <a:r>
              <a:rPr sz="1200" dirty="0">
                <a:latin typeface="Arial"/>
                <a:cs typeface="Arial"/>
              </a:rPr>
              <a:t>These </a:t>
            </a:r>
            <a:r>
              <a:rPr sz="1200" spc="-5" dirty="0">
                <a:latin typeface="Arial"/>
                <a:cs typeface="Arial"/>
              </a:rPr>
              <a:t>are common shortcomings </a:t>
            </a:r>
            <a:r>
              <a:rPr sz="1200" dirty="0">
                <a:latin typeface="Arial"/>
                <a:cs typeface="Arial"/>
              </a:rPr>
              <a:t>of </a:t>
            </a:r>
            <a:r>
              <a:rPr sz="1200" spc="-5" dirty="0">
                <a:latin typeface="Arial"/>
                <a:cs typeface="Arial"/>
              </a:rPr>
              <a:t>physical infrastructures </a:t>
            </a:r>
            <a:r>
              <a:rPr sz="1200" dirty="0">
                <a:latin typeface="Arial"/>
                <a:cs typeface="Arial"/>
              </a:rPr>
              <a:t>: </a:t>
            </a:r>
            <a:r>
              <a:rPr sz="1200" spc="-5" dirty="0">
                <a:latin typeface="Arial"/>
                <a:cs typeface="Arial"/>
              </a:rPr>
              <a:t>Asset Management,  Tracking </a:t>
            </a:r>
            <a:r>
              <a:rPr sz="1200" dirty="0">
                <a:latin typeface="Arial"/>
                <a:cs typeface="Arial"/>
              </a:rPr>
              <a:t>Utilization, Security and Compliance, Provisioning, </a:t>
            </a:r>
            <a:r>
              <a:rPr sz="1200" spc="-10" dirty="0">
                <a:latin typeface="Arial"/>
                <a:cs typeface="Arial"/>
              </a:rPr>
              <a:t>Staff </a:t>
            </a:r>
            <a:r>
              <a:rPr sz="1200" dirty="0">
                <a:latin typeface="Arial"/>
                <a:cs typeface="Arial"/>
              </a:rPr>
              <a:t>for Administration,  Sizing,</a:t>
            </a:r>
            <a:r>
              <a:rPr sz="1200" spc="-15" dirty="0">
                <a:latin typeface="Arial"/>
                <a:cs typeface="Arial"/>
              </a:rPr>
              <a:t> </a:t>
            </a:r>
            <a:r>
              <a:rPr sz="1200" dirty="0">
                <a:latin typeface="Arial"/>
                <a:cs typeface="Arial"/>
              </a:rPr>
              <a:t>Optimization.</a:t>
            </a:r>
          </a:p>
          <a:p>
            <a:pPr marL="437515" lvl="1" indent="-275590">
              <a:lnSpc>
                <a:spcPct val="100000"/>
              </a:lnSpc>
              <a:spcBef>
                <a:spcPts val="135"/>
              </a:spcBef>
              <a:buSzPct val="120833"/>
              <a:buAutoNum type="alphaLcPeriod"/>
              <a:tabLst>
                <a:tab pos="438150" algn="l"/>
              </a:tabLst>
            </a:pPr>
            <a:r>
              <a:rPr sz="1200" spc="-10" dirty="0">
                <a:latin typeface="Arial"/>
                <a:cs typeface="Arial"/>
              </a:rPr>
              <a:t>True</a:t>
            </a:r>
            <a:endParaRPr sz="1200" dirty="0">
              <a:latin typeface="Arial"/>
              <a:cs typeface="Arial"/>
            </a:endParaRPr>
          </a:p>
          <a:p>
            <a:pPr marL="437515" lvl="1" indent="-275590">
              <a:lnSpc>
                <a:spcPct val="100000"/>
              </a:lnSpc>
              <a:spcBef>
                <a:spcPts val="65"/>
              </a:spcBef>
              <a:buSzPct val="120833"/>
              <a:buAutoNum type="alphaLcPeriod"/>
              <a:tabLst>
                <a:tab pos="438150" algn="l"/>
              </a:tabLst>
            </a:pPr>
            <a:r>
              <a:rPr sz="1200" dirty="0">
                <a:latin typeface="Arial"/>
                <a:cs typeface="Arial"/>
              </a:rPr>
              <a:t>False</a:t>
            </a:r>
          </a:p>
          <a:p>
            <a:pPr marL="437515" lvl="1" indent="-275590">
              <a:lnSpc>
                <a:spcPct val="100000"/>
              </a:lnSpc>
              <a:spcBef>
                <a:spcPts val="65"/>
              </a:spcBef>
              <a:buSzPct val="120833"/>
              <a:buAutoNum type="alphaLcPeriod"/>
              <a:tabLst>
                <a:tab pos="437515" algn="l"/>
                <a:tab pos="438150" algn="l"/>
              </a:tabLst>
            </a:pPr>
            <a:r>
              <a:rPr sz="1200" dirty="0">
                <a:latin typeface="Arial"/>
                <a:cs typeface="Arial"/>
              </a:rPr>
              <a:t>Partial </a:t>
            </a:r>
            <a:r>
              <a:rPr sz="1200" spc="-10" dirty="0">
                <a:latin typeface="Arial"/>
                <a:cs typeface="Arial"/>
              </a:rPr>
              <a:t>True </a:t>
            </a:r>
            <a:r>
              <a:rPr sz="1200" dirty="0">
                <a:latin typeface="Arial"/>
                <a:cs typeface="Arial"/>
              </a:rPr>
              <a:t>and Partial</a:t>
            </a:r>
            <a:r>
              <a:rPr sz="1200" spc="-55" dirty="0">
                <a:latin typeface="Arial"/>
                <a:cs typeface="Arial"/>
              </a:rPr>
              <a:t> </a:t>
            </a:r>
            <a:r>
              <a:rPr sz="1200" dirty="0">
                <a:latin typeface="Arial"/>
                <a:cs typeface="Arial"/>
              </a:rPr>
              <a:t>False.</a:t>
            </a:r>
          </a:p>
          <a:p>
            <a:pPr lvl="1">
              <a:lnSpc>
                <a:spcPct val="100000"/>
              </a:lnSpc>
              <a:buFont typeface="Arial"/>
              <a:buAutoNum type="alphaLcPeriod"/>
            </a:pPr>
            <a:endParaRPr sz="1850" dirty="0">
              <a:latin typeface="Times New Roman"/>
              <a:cs typeface="Times New Roman"/>
            </a:endParaRPr>
          </a:p>
          <a:p>
            <a:pPr marL="179070" indent="-167005" algn="just">
              <a:lnSpc>
                <a:spcPct val="100000"/>
              </a:lnSpc>
              <a:buAutoNum type="arabicPeriod"/>
              <a:tabLst>
                <a:tab pos="179705" algn="l"/>
                <a:tab pos="996315" algn="l"/>
              </a:tabLst>
            </a:pPr>
            <a:r>
              <a:rPr sz="1200" dirty="0">
                <a:latin typeface="Arial"/>
                <a:cs typeface="Arial"/>
              </a:rPr>
              <a:t>The</a:t>
            </a:r>
            <a:r>
              <a:rPr sz="1200" u="sng" dirty="0">
                <a:uFill>
                  <a:solidFill>
                    <a:srgbClr val="000000"/>
                  </a:solidFill>
                </a:uFill>
                <a:latin typeface="Arial"/>
                <a:cs typeface="Arial"/>
              </a:rPr>
              <a:t> 	</a:t>
            </a:r>
            <a:r>
              <a:rPr sz="1200" dirty="0">
                <a:latin typeface="Arial"/>
                <a:cs typeface="Arial"/>
              </a:rPr>
              <a:t>code (software) is logically equivalent to a hardware</a:t>
            </a:r>
            <a:r>
              <a:rPr sz="1200" spc="-95" dirty="0">
                <a:latin typeface="Arial"/>
                <a:cs typeface="Arial"/>
              </a:rPr>
              <a:t> </a:t>
            </a:r>
            <a:r>
              <a:rPr sz="1200" spc="-5" dirty="0">
                <a:latin typeface="Arial"/>
                <a:cs typeface="Arial"/>
              </a:rPr>
              <a:t>processor.</a:t>
            </a:r>
            <a:endParaRPr sz="1200" dirty="0">
              <a:latin typeface="Arial"/>
              <a:cs typeface="Arial"/>
            </a:endParaRPr>
          </a:p>
          <a:p>
            <a:pPr>
              <a:lnSpc>
                <a:spcPct val="100000"/>
              </a:lnSpc>
              <a:spcBef>
                <a:spcPts val="45"/>
              </a:spcBef>
              <a:buFont typeface="Arial"/>
              <a:buAutoNum type="arabicPeriod"/>
            </a:pPr>
            <a:endParaRPr sz="1850" dirty="0">
              <a:latin typeface="Times New Roman"/>
              <a:cs typeface="Times New Roman"/>
            </a:endParaRPr>
          </a:p>
          <a:p>
            <a:pPr marL="173355" indent="-161290" algn="just">
              <a:lnSpc>
                <a:spcPct val="100000"/>
              </a:lnSpc>
              <a:buAutoNum type="arabicPeriod"/>
              <a:tabLst>
                <a:tab pos="173990" algn="l"/>
                <a:tab pos="906780" algn="l"/>
              </a:tabLst>
            </a:pPr>
            <a:r>
              <a:rPr sz="1200" dirty="0">
                <a:latin typeface="Arial"/>
                <a:cs typeface="Arial"/>
              </a:rPr>
              <a:t>A</a:t>
            </a:r>
            <a:r>
              <a:rPr sz="1200" u="sng" dirty="0">
                <a:uFill>
                  <a:solidFill>
                    <a:srgbClr val="000000"/>
                  </a:solidFill>
                </a:uFill>
                <a:latin typeface="Arial"/>
                <a:cs typeface="Arial"/>
              </a:rPr>
              <a:t> 	</a:t>
            </a:r>
            <a:r>
              <a:rPr sz="1200" dirty="0">
                <a:latin typeface="Arial"/>
                <a:cs typeface="Arial"/>
              </a:rPr>
              <a:t>storage that can be converted into an iso9660 software</a:t>
            </a:r>
            <a:r>
              <a:rPr sz="1200" spc="-110" dirty="0">
                <a:latin typeface="Arial"/>
                <a:cs typeface="Arial"/>
              </a:rPr>
              <a:t> </a:t>
            </a:r>
            <a:r>
              <a:rPr sz="1200" dirty="0">
                <a:latin typeface="Arial"/>
                <a:cs typeface="Arial"/>
              </a:rPr>
              <a:t>image.</a:t>
            </a:r>
          </a:p>
        </p:txBody>
      </p:sp>
    </p:spTree>
    <p:extLst>
      <p:ext uri="{BB962C8B-B14F-4D97-AF65-F5344CB8AC3E}">
        <p14:creationId xmlns:p14="http://schemas.microsoft.com/office/powerpoint/2010/main" val="28440672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1956435" cy="271228"/>
          </a:xfrm>
          <a:prstGeom prst="rect">
            <a:avLst/>
          </a:prstGeom>
        </p:spPr>
        <p:txBody>
          <a:bodyPr vert="horz" wrap="square" lIns="0" tIns="17145" rIns="0" bIns="0" rtlCol="0">
            <a:spAutoFit/>
          </a:bodyPr>
          <a:lstStyle/>
          <a:p>
            <a:pPr marL="12700">
              <a:lnSpc>
                <a:spcPct val="100000"/>
              </a:lnSpc>
              <a:spcBef>
                <a:spcPts val="135"/>
              </a:spcBef>
            </a:pPr>
            <a:r>
              <a:rPr sz="1650" spc="15" dirty="0"/>
              <a:t>Checkpoint (</a:t>
            </a:r>
            <a:r>
              <a:rPr sz="1650" spc="15" dirty="0" smtClean="0"/>
              <a:t>2)</a:t>
            </a:r>
            <a:endParaRPr sz="1650" dirty="0"/>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 </a:t>
            </a:r>
            <a:r>
              <a:rPr spc="-5" dirty="0"/>
              <a:t>Copyright </a:t>
            </a:r>
            <a:r>
              <a:rPr dirty="0"/>
              <a:t>IBM </a:t>
            </a:r>
            <a:r>
              <a:rPr spc="-5" dirty="0"/>
              <a:t>Corporation</a:t>
            </a:r>
            <a:r>
              <a:rPr spc="-50" dirty="0"/>
              <a:t> </a:t>
            </a:r>
            <a:r>
              <a:rPr dirty="0"/>
              <a:t>2016</a:t>
            </a:r>
          </a:p>
        </p:txBody>
      </p:sp>
      <p:sp>
        <p:nvSpPr>
          <p:cNvPr id="5" name="object 5"/>
          <p:cNvSpPr txBox="1"/>
          <p:nvPr/>
        </p:nvSpPr>
        <p:spPr>
          <a:xfrm>
            <a:off x="132079" y="738631"/>
            <a:ext cx="5854700" cy="2321560"/>
          </a:xfrm>
          <a:prstGeom prst="rect">
            <a:avLst/>
          </a:prstGeom>
        </p:spPr>
        <p:txBody>
          <a:bodyPr vert="horz" wrap="square" lIns="0" tIns="13335" rIns="0" bIns="0" rtlCol="0">
            <a:spAutoFit/>
          </a:bodyPr>
          <a:lstStyle/>
          <a:p>
            <a:pPr marL="12700" marR="5080">
              <a:lnSpc>
                <a:spcPct val="100000"/>
              </a:lnSpc>
              <a:spcBef>
                <a:spcPts val="105"/>
              </a:spcBef>
              <a:buAutoNum type="arabicPeriod" startAt="5"/>
              <a:tabLst>
                <a:tab pos="186055" algn="l"/>
                <a:tab pos="5586095" algn="l"/>
              </a:tabLst>
            </a:pPr>
            <a:r>
              <a:rPr sz="1200" dirty="0">
                <a:latin typeface="Arial"/>
                <a:cs typeface="Arial"/>
              </a:rPr>
              <a:t>The</a:t>
            </a:r>
            <a:r>
              <a:rPr sz="1200" spc="15" dirty="0">
                <a:latin typeface="Arial"/>
                <a:cs typeface="Arial"/>
              </a:rPr>
              <a:t> </a:t>
            </a:r>
            <a:r>
              <a:rPr sz="1200" spc="-5" dirty="0">
                <a:latin typeface="Arial"/>
                <a:cs typeface="Arial"/>
              </a:rPr>
              <a:t>earlies</a:t>
            </a:r>
            <a:r>
              <a:rPr sz="1200" dirty="0">
                <a:latin typeface="Arial"/>
                <a:cs typeface="Arial"/>
              </a:rPr>
              <a:t>t</a:t>
            </a:r>
            <a:r>
              <a:rPr sz="1200" spc="20" dirty="0">
                <a:latin typeface="Arial"/>
                <a:cs typeface="Arial"/>
              </a:rPr>
              <a:t> </a:t>
            </a:r>
            <a:r>
              <a:rPr sz="1200" dirty="0">
                <a:latin typeface="Arial"/>
                <a:cs typeface="Arial"/>
              </a:rPr>
              <a:t>p</a:t>
            </a:r>
            <a:r>
              <a:rPr sz="1200" spc="-5" dirty="0">
                <a:latin typeface="Arial"/>
                <a:cs typeface="Arial"/>
              </a:rPr>
              <a:t>ionee</a:t>
            </a:r>
            <a:r>
              <a:rPr sz="1200" dirty="0">
                <a:latin typeface="Arial"/>
                <a:cs typeface="Arial"/>
              </a:rPr>
              <a:t>r</a:t>
            </a:r>
            <a:r>
              <a:rPr sz="1200" spc="20" dirty="0">
                <a:latin typeface="Arial"/>
                <a:cs typeface="Arial"/>
              </a:rPr>
              <a:t> </a:t>
            </a:r>
            <a:r>
              <a:rPr sz="1200" dirty="0">
                <a:latin typeface="Arial"/>
                <a:cs typeface="Arial"/>
              </a:rPr>
              <a:t>company</a:t>
            </a:r>
            <a:r>
              <a:rPr sz="1200" spc="15" dirty="0">
                <a:latin typeface="Arial"/>
                <a:cs typeface="Arial"/>
              </a:rPr>
              <a:t> </a:t>
            </a:r>
            <a:r>
              <a:rPr sz="1200" dirty="0">
                <a:latin typeface="Arial"/>
                <a:cs typeface="Arial"/>
              </a:rPr>
              <a:t>of</a:t>
            </a:r>
            <a:r>
              <a:rPr sz="1200" spc="20" dirty="0">
                <a:latin typeface="Arial"/>
                <a:cs typeface="Arial"/>
              </a:rPr>
              <a:t> </a:t>
            </a:r>
            <a:r>
              <a:rPr sz="1200" spc="-5" dirty="0">
                <a:latin typeface="Arial"/>
                <a:cs typeface="Arial"/>
              </a:rPr>
              <a:t>mode</a:t>
            </a:r>
            <a:r>
              <a:rPr sz="1200" spc="-10" dirty="0">
                <a:latin typeface="Arial"/>
                <a:cs typeface="Arial"/>
              </a:rPr>
              <a:t>r</a:t>
            </a:r>
            <a:r>
              <a:rPr sz="1200" dirty="0">
                <a:latin typeface="Arial"/>
                <a:cs typeface="Arial"/>
              </a:rPr>
              <a:t>n</a:t>
            </a:r>
            <a:r>
              <a:rPr sz="1200" spc="20" dirty="0">
                <a:latin typeface="Arial"/>
                <a:cs typeface="Arial"/>
              </a:rPr>
              <a:t> </a:t>
            </a:r>
            <a:r>
              <a:rPr sz="1200" dirty="0">
                <a:latin typeface="Arial"/>
                <a:cs typeface="Arial"/>
              </a:rPr>
              <a:t>v</a:t>
            </a:r>
            <a:r>
              <a:rPr sz="1200" spc="-5" dirty="0">
                <a:latin typeface="Arial"/>
                <a:cs typeface="Arial"/>
              </a:rPr>
              <a:t>i</a:t>
            </a:r>
            <a:r>
              <a:rPr sz="1200" spc="-10" dirty="0">
                <a:latin typeface="Arial"/>
                <a:cs typeface="Arial"/>
              </a:rPr>
              <a:t>r</a:t>
            </a:r>
            <a:r>
              <a:rPr sz="1200" dirty="0">
                <a:latin typeface="Arial"/>
                <a:cs typeface="Arial"/>
              </a:rPr>
              <a:t>tualization</a:t>
            </a:r>
            <a:r>
              <a:rPr sz="1200" spc="20" dirty="0">
                <a:latin typeface="Arial"/>
                <a:cs typeface="Arial"/>
              </a:rPr>
              <a:t> </a:t>
            </a:r>
            <a:r>
              <a:rPr sz="1200" dirty="0">
                <a:latin typeface="Arial"/>
                <a:cs typeface="Arial"/>
              </a:rPr>
              <a:t>t</a:t>
            </a:r>
            <a:r>
              <a:rPr sz="1200" spc="-5" dirty="0">
                <a:latin typeface="Arial"/>
                <a:cs typeface="Arial"/>
              </a:rPr>
              <a:t>echnolog</a:t>
            </a:r>
            <a:r>
              <a:rPr sz="1200" dirty="0">
                <a:latin typeface="Arial"/>
                <a:cs typeface="Arial"/>
              </a:rPr>
              <a:t>y</a:t>
            </a:r>
            <a:r>
              <a:rPr sz="1200" spc="20" dirty="0">
                <a:latin typeface="Arial"/>
                <a:cs typeface="Arial"/>
              </a:rPr>
              <a:t> </a:t>
            </a:r>
            <a:r>
              <a:rPr sz="1200" spc="-5" dirty="0">
                <a:latin typeface="Arial"/>
                <a:cs typeface="Arial"/>
              </a:rPr>
              <a:t>wa</a:t>
            </a:r>
            <a:r>
              <a:rPr sz="1200" dirty="0">
                <a:latin typeface="Arial"/>
                <a:cs typeface="Arial"/>
              </a:rPr>
              <a:t>s</a:t>
            </a:r>
            <a:r>
              <a:rPr sz="1200" spc="20" dirty="0">
                <a:latin typeface="Arial"/>
                <a:cs typeface="Arial"/>
              </a:rPr>
              <a:t> </a:t>
            </a:r>
            <a:r>
              <a:rPr sz="1200" u="sng" dirty="0">
                <a:uFill>
                  <a:solidFill>
                    <a:srgbClr val="000000"/>
                  </a:solidFill>
                </a:uFill>
                <a:latin typeface="Arial"/>
                <a:cs typeface="Arial"/>
              </a:rPr>
              <a:t> 	</a:t>
            </a:r>
            <a:r>
              <a:rPr sz="1200" spc="-5" dirty="0">
                <a:latin typeface="Arial"/>
                <a:cs typeface="Arial"/>
              </a:rPr>
              <a:t>and  </a:t>
            </a:r>
            <a:r>
              <a:rPr sz="1200" dirty="0">
                <a:latin typeface="Arial"/>
                <a:cs typeface="Arial"/>
              </a:rPr>
              <a:t>it invented virtualization more than 40 years</a:t>
            </a:r>
            <a:r>
              <a:rPr sz="1200" spc="-100" dirty="0">
                <a:latin typeface="Arial"/>
                <a:cs typeface="Arial"/>
              </a:rPr>
              <a:t> </a:t>
            </a:r>
            <a:r>
              <a:rPr sz="1200" dirty="0">
                <a:latin typeface="Arial"/>
                <a:cs typeface="Arial"/>
              </a:rPr>
              <a:t>ago.</a:t>
            </a:r>
            <a:endParaRPr sz="1200">
              <a:latin typeface="Arial"/>
              <a:cs typeface="Arial"/>
            </a:endParaRPr>
          </a:p>
          <a:p>
            <a:pPr>
              <a:lnSpc>
                <a:spcPct val="100000"/>
              </a:lnSpc>
              <a:buFont typeface="Arial"/>
              <a:buAutoNum type="arabicPeriod" startAt="5"/>
            </a:pPr>
            <a:endParaRPr sz="1900">
              <a:latin typeface="Times New Roman"/>
              <a:cs typeface="Times New Roman"/>
            </a:endParaRPr>
          </a:p>
          <a:p>
            <a:pPr marL="12700" marR="5715">
              <a:lnSpc>
                <a:spcPct val="100000"/>
              </a:lnSpc>
              <a:buAutoNum type="arabicPeriod" startAt="5"/>
              <a:tabLst>
                <a:tab pos="203835" algn="l"/>
                <a:tab pos="5656580" algn="l"/>
              </a:tabLst>
            </a:pPr>
            <a:r>
              <a:rPr sz="1200" spc="-5" dirty="0">
                <a:latin typeface="Arial"/>
                <a:cs typeface="Arial"/>
              </a:rPr>
              <a:t>Inte</a:t>
            </a:r>
            <a:r>
              <a:rPr sz="1200" dirty="0">
                <a:latin typeface="Arial"/>
                <a:cs typeface="Arial"/>
              </a:rPr>
              <a:t>l </a:t>
            </a:r>
            <a:r>
              <a:rPr sz="1200" spc="-165" dirty="0">
                <a:latin typeface="Arial"/>
                <a:cs typeface="Arial"/>
              </a:rPr>
              <a:t> </a:t>
            </a:r>
            <a:r>
              <a:rPr sz="1200" dirty="0">
                <a:latin typeface="Arial"/>
                <a:cs typeface="Arial"/>
              </a:rPr>
              <a:t>i</a:t>
            </a:r>
            <a:r>
              <a:rPr sz="1200" spc="-5" dirty="0">
                <a:latin typeface="Arial"/>
                <a:cs typeface="Arial"/>
              </a:rPr>
              <a:t>n</a:t>
            </a:r>
            <a:r>
              <a:rPr sz="1200" spc="-10" dirty="0">
                <a:latin typeface="Arial"/>
                <a:cs typeface="Arial"/>
              </a:rPr>
              <a:t>tr</a:t>
            </a:r>
            <a:r>
              <a:rPr sz="1200" spc="-5" dirty="0">
                <a:latin typeface="Arial"/>
                <a:cs typeface="Arial"/>
              </a:rPr>
              <a:t>oduce</a:t>
            </a:r>
            <a:r>
              <a:rPr sz="1200" dirty="0">
                <a:latin typeface="Arial"/>
                <a:cs typeface="Arial"/>
              </a:rPr>
              <a:t>d</a:t>
            </a:r>
            <a:r>
              <a:rPr sz="1200" spc="165" dirty="0">
                <a:latin typeface="Arial"/>
                <a:cs typeface="Arial"/>
              </a:rPr>
              <a:t> </a:t>
            </a:r>
            <a:r>
              <a:rPr sz="1200" spc="-5" dirty="0">
                <a:latin typeface="Arial"/>
                <a:cs typeface="Arial"/>
              </a:rPr>
              <a:t>Int</a:t>
            </a:r>
            <a:r>
              <a:rPr sz="1200" dirty="0">
                <a:latin typeface="Arial"/>
                <a:cs typeface="Arial"/>
              </a:rPr>
              <a:t>el </a:t>
            </a:r>
            <a:r>
              <a:rPr sz="1200" spc="-155" dirty="0">
                <a:latin typeface="Arial"/>
                <a:cs typeface="Arial"/>
              </a:rPr>
              <a:t> </a:t>
            </a:r>
            <a:r>
              <a:rPr sz="1200" spc="-5" dirty="0">
                <a:latin typeface="Arial"/>
                <a:cs typeface="Arial"/>
              </a:rPr>
              <a:t>V</a:t>
            </a:r>
            <a:r>
              <a:rPr sz="1200" spc="-65" dirty="0">
                <a:latin typeface="Arial"/>
                <a:cs typeface="Arial"/>
              </a:rPr>
              <a:t>T</a:t>
            </a:r>
            <a:r>
              <a:rPr sz="1200" dirty="0">
                <a:latin typeface="Arial"/>
                <a:cs typeface="Arial"/>
              </a:rPr>
              <a:t>-x </a:t>
            </a:r>
            <a:r>
              <a:rPr sz="1200" spc="-170" dirty="0">
                <a:latin typeface="Arial"/>
                <a:cs typeface="Arial"/>
              </a:rPr>
              <a:t> </a:t>
            </a:r>
            <a:r>
              <a:rPr sz="1200" spc="-5" dirty="0">
                <a:latin typeface="Arial"/>
                <a:cs typeface="Arial"/>
              </a:rPr>
              <a:t>an</a:t>
            </a:r>
            <a:r>
              <a:rPr sz="1200" dirty="0">
                <a:latin typeface="Arial"/>
                <a:cs typeface="Arial"/>
              </a:rPr>
              <a:t>d </a:t>
            </a:r>
            <a:r>
              <a:rPr sz="1200" spc="-160" dirty="0">
                <a:latin typeface="Arial"/>
                <a:cs typeface="Arial"/>
              </a:rPr>
              <a:t> </a:t>
            </a:r>
            <a:r>
              <a:rPr sz="1200" spc="-5" dirty="0">
                <a:latin typeface="Arial"/>
                <a:cs typeface="Arial"/>
              </a:rPr>
              <a:t>AM</a:t>
            </a:r>
            <a:r>
              <a:rPr sz="1200" dirty="0">
                <a:latin typeface="Arial"/>
                <a:cs typeface="Arial"/>
              </a:rPr>
              <a:t>D </a:t>
            </a:r>
            <a:r>
              <a:rPr sz="1200" spc="-165" dirty="0">
                <a:latin typeface="Arial"/>
                <a:cs typeface="Arial"/>
              </a:rPr>
              <a:t> </a:t>
            </a:r>
            <a:r>
              <a:rPr sz="1200" dirty="0">
                <a:latin typeface="Arial"/>
                <a:cs typeface="Arial"/>
              </a:rPr>
              <a:t>i</a:t>
            </a:r>
            <a:r>
              <a:rPr sz="1200" spc="-5" dirty="0">
                <a:latin typeface="Arial"/>
                <a:cs typeface="Arial"/>
              </a:rPr>
              <a:t>nt</a:t>
            </a:r>
            <a:r>
              <a:rPr sz="1200" spc="-10" dirty="0">
                <a:latin typeface="Arial"/>
                <a:cs typeface="Arial"/>
              </a:rPr>
              <a:t>r</a:t>
            </a:r>
            <a:r>
              <a:rPr sz="1200" spc="-5" dirty="0">
                <a:latin typeface="Arial"/>
                <a:cs typeface="Arial"/>
              </a:rPr>
              <a:t>oduce</a:t>
            </a:r>
            <a:r>
              <a:rPr sz="1200" dirty="0">
                <a:latin typeface="Arial"/>
                <a:cs typeface="Arial"/>
              </a:rPr>
              <a:t>d </a:t>
            </a:r>
            <a:r>
              <a:rPr sz="1200" spc="-165" dirty="0">
                <a:latin typeface="Arial"/>
                <a:cs typeface="Arial"/>
              </a:rPr>
              <a:t> </a:t>
            </a:r>
            <a:r>
              <a:rPr sz="1200" spc="-10" dirty="0">
                <a:latin typeface="Arial"/>
                <a:cs typeface="Arial"/>
              </a:rPr>
              <a:t>A</a:t>
            </a:r>
            <a:r>
              <a:rPr sz="1200" spc="-5" dirty="0">
                <a:latin typeface="Arial"/>
                <a:cs typeface="Arial"/>
              </a:rPr>
              <a:t>MD-</a:t>
            </a:r>
            <a:r>
              <a:rPr sz="1200" dirty="0">
                <a:latin typeface="Arial"/>
                <a:cs typeface="Arial"/>
              </a:rPr>
              <a:t>V </a:t>
            </a:r>
            <a:r>
              <a:rPr sz="1200" spc="-160" dirty="0">
                <a:latin typeface="Arial"/>
                <a:cs typeface="Arial"/>
              </a:rPr>
              <a:t> </a:t>
            </a:r>
            <a:r>
              <a:rPr sz="1200" spc="-5" dirty="0">
                <a:latin typeface="Arial"/>
                <a:cs typeface="Arial"/>
              </a:rPr>
              <a:t>t</a:t>
            </a:r>
            <a:r>
              <a:rPr sz="1200" dirty="0">
                <a:latin typeface="Arial"/>
                <a:cs typeface="Arial"/>
              </a:rPr>
              <a:t>o </a:t>
            </a:r>
            <a:r>
              <a:rPr sz="1200" spc="-165" dirty="0">
                <a:latin typeface="Arial"/>
                <a:cs typeface="Arial"/>
              </a:rPr>
              <a:t> </a:t>
            </a:r>
            <a:r>
              <a:rPr sz="1200" spc="-5" dirty="0">
                <a:latin typeface="Arial"/>
                <a:cs typeface="Arial"/>
              </a:rPr>
              <a:t>suppor</a:t>
            </a:r>
            <a:r>
              <a:rPr sz="1200" dirty="0">
                <a:latin typeface="Arial"/>
                <a:cs typeface="Arial"/>
              </a:rPr>
              <a:t>t</a:t>
            </a:r>
            <a:r>
              <a:rPr sz="1200" spc="165" dirty="0">
                <a:latin typeface="Arial"/>
                <a:cs typeface="Arial"/>
              </a:rPr>
              <a:t> </a:t>
            </a:r>
            <a:r>
              <a:rPr sz="1200" u="sng" dirty="0">
                <a:uFill>
                  <a:solidFill>
                    <a:srgbClr val="000000"/>
                  </a:solidFill>
                </a:uFill>
                <a:latin typeface="Arial"/>
                <a:cs typeface="Arial"/>
              </a:rPr>
              <a:t> 	</a:t>
            </a:r>
            <a:r>
              <a:rPr sz="1200" dirty="0">
                <a:latin typeface="Arial"/>
                <a:cs typeface="Arial"/>
              </a:rPr>
              <a:t> </a:t>
            </a:r>
            <a:r>
              <a:rPr sz="1200" spc="-165" dirty="0">
                <a:latin typeface="Arial"/>
                <a:cs typeface="Arial"/>
              </a:rPr>
              <a:t> </a:t>
            </a:r>
            <a:r>
              <a:rPr sz="1200" dirty="0">
                <a:latin typeface="Arial"/>
                <a:cs typeface="Arial"/>
              </a:rPr>
              <a:t>in  hardware.</a:t>
            </a:r>
            <a:endParaRPr sz="1200">
              <a:latin typeface="Arial"/>
              <a:cs typeface="Arial"/>
            </a:endParaRPr>
          </a:p>
          <a:p>
            <a:pPr>
              <a:lnSpc>
                <a:spcPct val="100000"/>
              </a:lnSpc>
              <a:spcBef>
                <a:spcPts val="50"/>
              </a:spcBef>
              <a:buFont typeface="Arial"/>
              <a:buAutoNum type="arabicPeriod" startAt="5"/>
            </a:pPr>
            <a:endParaRPr sz="1850">
              <a:latin typeface="Times New Roman"/>
              <a:cs typeface="Times New Roman"/>
            </a:endParaRPr>
          </a:p>
          <a:p>
            <a:pPr marL="12700" marR="5715">
              <a:lnSpc>
                <a:spcPct val="100000"/>
              </a:lnSpc>
              <a:buAutoNum type="arabicPeriod" startAt="5"/>
              <a:tabLst>
                <a:tab pos="201930" algn="l"/>
                <a:tab pos="966469" algn="l"/>
              </a:tabLst>
            </a:pPr>
            <a:r>
              <a:rPr sz="1200" u="sng" dirty="0">
                <a:uFill>
                  <a:solidFill>
                    <a:srgbClr val="000000"/>
                  </a:solidFill>
                </a:uFill>
                <a:latin typeface="Arial"/>
                <a:cs typeface="Arial"/>
              </a:rPr>
              <a:t> 	</a:t>
            </a:r>
            <a:r>
              <a:rPr sz="1200" spc="145" dirty="0">
                <a:latin typeface="Arial"/>
                <a:cs typeface="Arial"/>
              </a:rPr>
              <a:t> </a:t>
            </a:r>
            <a:r>
              <a:rPr sz="1200" dirty="0">
                <a:latin typeface="Arial"/>
                <a:cs typeface="Arial"/>
              </a:rPr>
              <a:t>eliminates most of the inflexibilities inherent in the hardware systems  and allows for better manageability leading to a better utilization of the</a:t>
            </a:r>
            <a:r>
              <a:rPr sz="1200" spc="-114" dirty="0">
                <a:latin typeface="Arial"/>
                <a:cs typeface="Arial"/>
              </a:rPr>
              <a:t> </a:t>
            </a:r>
            <a:r>
              <a:rPr sz="1200" dirty="0">
                <a:latin typeface="Arial"/>
                <a:cs typeface="Arial"/>
              </a:rPr>
              <a:t>system.</a:t>
            </a:r>
            <a:endParaRPr sz="1200">
              <a:latin typeface="Arial"/>
              <a:cs typeface="Arial"/>
            </a:endParaRPr>
          </a:p>
          <a:p>
            <a:pPr>
              <a:lnSpc>
                <a:spcPct val="100000"/>
              </a:lnSpc>
              <a:buFont typeface="Arial"/>
              <a:buAutoNum type="arabicPeriod" startAt="5"/>
            </a:pPr>
            <a:endParaRPr sz="1900">
              <a:latin typeface="Times New Roman"/>
              <a:cs typeface="Times New Roman"/>
            </a:endParaRPr>
          </a:p>
          <a:p>
            <a:pPr marL="12700" marR="5715">
              <a:lnSpc>
                <a:spcPct val="100000"/>
              </a:lnSpc>
              <a:buAutoNum type="arabicPeriod" startAt="5"/>
              <a:tabLst>
                <a:tab pos="189865" algn="l"/>
                <a:tab pos="1268095" algn="l"/>
              </a:tabLst>
            </a:pPr>
            <a:r>
              <a:rPr sz="1200" dirty="0">
                <a:latin typeface="Arial"/>
                <a:cs typeface="Arial"/>
              </a:rPr>
              <a:t>The</a:t>
            </a:r>
            <a:r>
              <a:rPr sz="1200" u="sng" dirty="0">
                <a:uFill>
                  <a:solidFill>
                    <a:srgbClr val="000000"/>
                  </a:solidFill>
                </a:uFill>
                <a:latin typeface="Arial"/>
                <a:cs typeface="Arial"/>
              </a:rPr>
              <a:t> 	</a:t>
            </a:r>
            <a:r>
              <a:rPr sz="1200" spc="-5" dirty="0">
                <a:latin typeface="Arial"/>
                <a:cs typeface="Arial"/>
              </a:rPr>
              <a:t>is responsible </a:t>
            </a:r>
            <a:r>
              <a:rPr sz="1200" dirty="0">
                <a:latin typeface="Arial"/>
                <a:cs typeface="Arial"/>
              </a:rPr>
              <a:t>for </a:t>
            </a:r>
            <a:r>
              <a:rPr sz="1200" spc="-5" dirty="0">
                <a:latin typeface="Arial"/>
                <a:cs typeface="Arial"/>
              </a:rPr>
              <a:t>allocating </a:t>
            </a:r>
            <a:r>
              <a:rPr sz="1200" spc="-15" dirty="0">
                <a:latin typeface="Arial"/>
                <a:cs typeface="Arial"/>
              </a:rPr>
              <a:t>memory, </a:t>
            </a:r>
            <a:r>
              <a:rPr sz="1200" dirty="0">
                <a:latin typeface="Arial"/>
                <a:cs typeface="Arial"/>
              </a:rPr>
              <a:t>CPU </a:t>
            </a:r>
            <a:r>
              <a:rPr sz="1200" spc="-5" dirty="0">
                <a:latin typeface="Arial"/>
                <a:cs typeface="Arial"/>
              </a:rPr>
              <a:t>resources, network and  </a:t>
            </a:r>
            <a:r>
              <a:rPr sz="1200" dirty="0">
                <a:latin typeface="Arial"/>
                <a:cs typeface="Arial"/>
              </a:rPr>
              <a:t>storage to each virtual</a:t>
            </a:r>
            <a:r>
              <a:rPr sz="1200" spc="-65" dirty="0">
                <a:latin typeface="Arial"/>
                <a:cs typeface="Arial"/>
              </a:rPr>
              <a:t> </a:t>
            </a:r>
            <a:r>
              <a:rPr sz="1200" dirty="0">
                <a:latin typeface="Arial"/>
                <a:cs typeface="Arial"/>
              </a:rPr>
              <a:t>machine.</a:t>
            </a:r>
            <a:endParaRPr sz="1200">
              <a:latin typeface="Arial"/>
              <a:cs typeface="Arial"/>
            </a:endParaRPr>
          </a:p>
        </p:txBody>
      </p:sp>
    </p:spTree>
    <p:extLst>
      <p:ext uri="{BB962C8B-B14F-4D97-AF65-F5344CB8AC3E}">
        <p14:creationId xmlns:p14="http://schemas.microsoft.com/office/powerpoint/2010/main" val="2442225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1956435" cy="271228"/>
          </a:xfrm>
          <a:prstGeom prst="rect">
            <a:avLst/>
          </a:prstGeom>
        </p:spPr>
        <p:txBody>
          <a:bodyPr vert="horz" wrap="square" lIns="0" tIns="17145" rIns="0" bIns="0" rtlCol="0">
            <a:spAutoFit/>
          </a:bodyPr>
          <a:lstStyle/>
          <a:p>
            <a:pPr marL="12700">
              <a:lnSpc>
                <a:spcPct val="100000"/>
              </a:lnSpc>
              <a:spcBef>
                <a:spcPts val="135"/>
              </a:spcBef>
            </a:pPr>
            <a:r>
              <a:rPr spc="15" dirty="0"/>
              <a:t>Checkpoint </a:t>
            </a:r>
            <a:r>
              <a:rPr spc="15" dirty="0" smtClean="0"/>
              <a:t>(</a:t>
            </a:r>
            <a:r>
              <a:rPr lang="en-US" spc="15" dirty="0" smtClean="0"/>
              <a:t>3</a:t>
            </a:r>
            <a:r>
              <a:rPr spc="15" dirty="0" smtClean="0"/>
              <a:t>)</a:t>
            </a:r>
            <a:endParaRPr spc="15" dirty="0"/>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 </a:t>
            </a:r>
            <a:r>
              <a:rPr spc="-5" dirty="0"/>
              <a:t>Copyright </a:t>
            </a:r>
            <a:r>
              <a:rPr dirty="0"/>
              <a:t>IBM </a:t>
            </a:r>
            <a:r>
              <a:rPr spc="-5" dirty="0"/>
              <a:t>Corporation</a:t>
            </a:r>
            <a:r>
              <a:rPr spc="-50" dirty="0"/>
              <a:t> </a:t>
            </a:r>
            <a:r>
              <a:rPr dirty="0"/>
              <a:t>2016</a:t>
            </a:r>
          </a:p>
        </p:txBody>
      </p:sp>
      <p:sp>
        <p:nvSpPr>
          <p:cNvPr id="5" name="object 5"/>
          <p:cNvSpPr txBox="1"/>
          <p:nvPr/>
        </p:nvSpPr>
        <p:spPr>
          <a:xfrm>
            <a:off x="132079" y="739393"/>
            <a:ext cx="5794375" cy="2711450"/>
          </a:xfrm>
          <a:prstGeom prst="rect">
            <a:avLst/>
          </a:prstGeom>
        </p:spPr>
        <p:txBody>
          <a:bodyPr vert="horz" wrap="square" lIns="0" tIns="12065" rIns="0" bIns="0" rtlCol="0">
            <a:spAutoFit/>
          </a:bodyPr>
          <a:lstStyle/>
          <a:p>
            <a:pPr marL="12700" marR="5080">
              <a:lnSpc>
                <a:spcPct val="103299"/>
              </a:lnSpc>
              <a:spcBef>
                <a:spcPts val="95"/>
              </a:spcBef>
              <a:buAutoNum type="arabicPeriod"/>
              <a:tabLst>
                <a:tab pos="166370" algn="l"/>
                <a:tab pos="1161415" algn="l"/>
                <a:tab pos="2385060" algn="l"/>
                <a:tab pos="4028440" algn="l"/>
              </a:tabLst>
            </a:pPr>
            <a:r>
              <a:rPr sz="1050" u="sng" spc="10" dirty="0">
                <a:uFill>
                  <a:solidFill>
                    <a:srgbClr val="000000"/>
                  </a:solidFill>
                </a:uFill>
                <a:latin typeface="Arial"/>
                <a:cs typeface="Arial"/>
              </a:rPr>
              <a:t> 	</a:t>
            </a:r>
            <a:r>
              <a:rPr sz="1050" spc="10" dirty="0">
                <a:latin typeface="Arial"/>
                <a:cs typeface="Arial"/>
              </a:rPr>
              <a:t>,</a:t>
            </a:r>
            <a:r>
              <a:rPr sz="1050" u="sng" spc="10" dirty="0">
                <a:uFill>
                  <a:solidFill>
                    <a:srgbClr val="000000"/>
                  </a:solidFill>
                </a:uFill>
                <a:latin typeface="Arial"/>
                <a:cs typeface="Arial"/>
              </a:rPr>
              <a:t> 	</a:t>
            </a:r>
            <a:r>
              <a:rPr sz="1050" spc="10" dirty="0">
                <a:latin typeface="Arial"/>
                <a:cs typeface="Arial"/>
              </a:rPr>
              <a:t>,</a:t>
            </a:r>
            <a:r>
              <a:rPr sz="1050" spc="-15" dirty="0">
                <a:latin typeface="Arial"/>
                <a:cs typeface="Arial"/>
              </a:rPr>
              <a:t> </a:t>
            </a:r>
            <a:r>
              <a:rPr sz="1050" spc="20" dirty="0">
                <a:latin typeface="Arial"/>
                <a:cs typeface="Arial"/>
              </a:rPr>
              <a:t>and</a:t>
            </a:r>
            <a:r>
              <a:rPr sz="1050" u="sng" spc="20" dirty="0">
                <a:uFill>
                  <a:solidFill>
                    <a:srgbClr val="000000"/>
                  </a:solidFill>
                </a:uFill>
                <a:latin typeface="Arial"/>
                <a:cs typeface="Arial"/>
              </a:rPr>
              <a:t> 	</a:t>
            </a:r>
            <a:r>
              <a:rPr sz="1050" spc="15" dirty="0">
                <a:latin typeface="Arial"/>
                <a:cs typeface="Arial"/>
              </a:rPr>
              <a:t>are the three major layers</a:t>
            </a:r>
            <a:r>
              <a:rPr sz="1050" spc="-105" dirty="0">
                <a:latin typeface="Arial"/>
                <a:cs typeface="Arial"/>
              </a:rPr>
              <a:t> </a:t>
            </a:r>
            <a:r>
              <a:rPr sz="1050" spc="10" dirty="0">
                <a:latin typeface="Arial"/>
                <a:cs typeface="Arial"/>
              </a:rPr>
              <a:t>in  </a:t>
            </a:r>
            <a:r>
              <a:rPr sz="1050" spc="20" dirty="0">
                <a:latin typeface="Arial"/>
                <a:cs typeface="Arial"/>
              </a:rPr>
              <a:t>a Xen</a:t>
            </a:r>
            <a:r>
              <a:rPr sz="1050" spc="-25" dirty="0">
                <a:latin typeface="Arial"/>
                <a:cs typeface="Arial"/>
              </a:rPr>
              <a:t> </a:t>
            </a:r>
            <a:r>
              <a:rPr sz="1050" spc="5" dirty="0">
                <a:latin typeface="Arial"/>
                <a:cs typeface="Arial"/>
              </a:rPr>
              <a:t>Server.</a:t>
            </a:r>
            <a:endParaRPr sz="1050">
              <a:latin typeface="Arial"/>
              <a:cs typeface="Arial"/>
            </a:endParaRPr>
          </a:p>
          <a:p>
            <a:pPr>
              <a:lnSpc>
                <a:spcPct val="100000"/>
              </a:lnSpc>
              <a:spcBef>
                <a:spcPts val="50"/>
              </a:spcBef>
              <a:buFont typeface="Arial"/>
              <a:buAutoNum type="arabicPeriod"/>
            </a:pPr>
            <a:endParaRPr sz="1650">
              <a:latin typeface="Times New Roman"/>
              <a:cs typeface="Times New Roman"/>
            </a:endParaRPr>
          </a:p>
          <a:p>
            <a:pPr marL="12700" marR="231140">
              <a:lnSpc>
                <a:spcPct val="103299"/>
              </a:lnSpc>
              <a:buAutoNum type="arabicPeriod"/>
              <a:tabLst>
                <a:tab pos="166370" algn="l"/>
                <a:tab pos="702945" algn="l"/>
              </a:tabLst>
            </a:pPr>
            <a:r>
              <a:rPr sz="1050" u="sng" spc="10" dirty="0">
                <a:uFill>
                  <a:solidFill>
                    <a:srgbClr val="000000"/>
                  </a:solidFill>
                </a:uFill>
                <a:latin typeface="Arial"/>
                <a:cs typeface="Arial"/>
              </a:rPr>
              <a:t> 	</a:t>
            </a:r>
            <a:r>
              <a:rPr sz="1050" spc="-10" dirty="0">
                <a:latin typeface="Arial"/>
                <a:cs typeface="Arial"/>
              </a:rPr>
              <a:t> </a:t>
            </a:r>
            <a:r>
              <a:rPr sz="1050" spc="15" dirty="0">
                <a:latin typeface="Arial"/>
                <a:cs typeface="Arial"/>
              </a:rPr>
              <a:t>creates </a:t>
            </a:r>
            <a:r>
              <a:rPr sz="1050" spc="20" dirty="0">
                <a:latin typeface="Arial"/>
                <a:cs typeface="Arial"/>
              </a:rPr>
              <a:t>an </a:t>
            </a:r>
            <a:r>
              <a:rPr sz="1050" spc="15" dirty="0">
                <a:latin typeface="Arial"/>
                <a:cs typeface="Arial"/>
              </a:rPr>
              <a:t>abstraction over the disks </a:t>
            </a:r>
            <a:r>
              <a:rPr sz="1050" spc="10" dirty="0">
                <a:latin typeface="Arial"/>
                <a:cs typeface="Arial"/>
              </a:rPr>
              <a:t>in </a:t>
            </a:r>
            <a:r>
              <a:rPr sz="1050" spc="15" dirty="0">
                <a:latin typeface="Arial"/>
                <a:cs typeface="Arial"/>
              </a:rPr>
              <a:t>the form of </a:t>
            </a:r>
            <a:r>
              <a:rPr sz="1050" spc="10" dirty="0">
                <a:latin typeface="Arial"/>
                <a:cs typeface="Arial"/>
              </a:rPr>
              <a:t>logical </a:t>
            </a:r>
            <a:r>
              <a:rPr sz="1050" spc="15" dirty="0">
                <a:latin typeface="Arial"/>
                <a:cs typeface="Arial"/>
              </a:rPr>
              <a:t>volumes </a:t>
            </a:r>
            <a:r>
              <a:rPr sz="1050" spc="20" dirty="0">
                <a:latin typeface="Arial"/>
                <a:cs typeface="Arial"/>
              </a:rPr>
              <a:t>and</a:t>
            </a:r>
            <a:r>
              <a:rPr sz="1050" spc="-135" dirty="0">
                <a:latin typeface="Arial"/>
                <a:cs typeface="Arial"/>
              </a:rPr>
              <a:t> </a:t>
            </a:r>
            <a:r>
              <a:rPr sz="1050" spc="15" dirty="0">
                <a:latin typeface="Arial"/>
                <a:cs typeface="Arial"/>
              </a:rPr>
              <a:t>volume  group.</a:t>
            </a:r>
            <a:endParaRPr sz="1050">
              <a:latin typeface="Arial"/>
              <a:cs typeface="Arial"/>
            </a:endParaRPr>
          </a:p>
          <a:p>
            <a:pPr>
              <a:lnSpc>
                <a:spcPct val="100000"/>
              </a:lnSpc>
              <a:spcBef>
                <a:spcPts val="55"/>
              </a:spcBef>
              <a:buFont typeface="Arial"/>
              <a:buAutoNum type="arabicPeriod"/>
            </a:pPr>
            <a:endParaRPr sz="1650">
              <a:latin typeface="Times New Roman"/>
              <a:cs typeface="Times New Roman"/>
            </a:endParaRPr>
          </a:p>
          <a:p>
            <a:pPr marL="12700" marR="140970">
              <a:lnSpc>
                <a:spcPct val="103299"/>
              </a:lnSpc>
              <a:buAutoNum type="arabicPeriod"/>
              <a:tabLst>
                <a:tab pos="166370" algn="l"/>
                <a:tab pos="702310" algn="l"/>
              </a:tabLst>
            </a:pPr>
            <a:r>
              <a:rPr sz="1050" u="sng" spc="10" dirty="0">
                <a:uFill>
                  <a:solidFill>
                    <a:srgbClr val="000000"/>
                  </a:solidFill>
                </a:uFill>
                <a:latin typeface="Arial"/>
                <a:cs typeface="Arial"/>
              </a:rPr>
              <a:t> 	</a:t>
            </a:r>
            <a:r>
              <a:rPr sz="1050" spc="-10" dirty="0">
                <a:latin typeface="Arial"/>
                <a:cs typeface="Arial"/>
              </a:rPr>
              <a:t> </a:t>
            </a:r>
            <a:r>
              <a:rPr sz="1050" spc="15" dirty="0">
                <a:latin typeface="Arial"/>
                <a:cs typeface="Arial"/>
              </a:rPr>
              <a:t>provides </a:t>
            </a:r>
            <a:r>
              <a:rPr sz="1050" spc="20" dirty="0">
                <a:latin typeface="Arial"/>
                <a:cs typeface="Arial"/>
              </a:rPr>
              <a:t>a </a:t>
            </a:r>
            <a:r>
              <a:rPr sz="1050" spc="10" dirty="0">
                <a:latin typeface="Arial"/>
                <a:cs typeface="Arial"/>
              </a:rPr>
              <a:t>file </a:t>
            </a:r>
            <a:r>
              <a:rPr sz="1050" spc="15" dirty="0">
                <a:latin typeface="Arial"/>
                <a:cs typeface="Arial"/>
              </a:rPr>
              <a:t>system </a:t>
            </a:r>
            <a:r>
              <a:rPr sz="1050" spc="10" dirty="0">
                <a:latin typeface="Arial"/>
                <a:cs typeface="Arial"/>
              </a:rPr>
              <a:t>level </a:t>
            </a:r>
            <a:r>
              <a:rPr sz="1050" spc="15" dirty="0">
                <a:latin typeface="Arial"/>
                <a:cs typeface="Arial"/>
              </a:rPr>
              <a:t>abstraction of the storage, </a:t>
            </a:r>
            <a:r>
              <a:rPr sz="1050" spc="10" dirty="0">
                <a:latin typeface="Arial"/>
                <a:cs typeface="Arial"/>
              </a:rPr>
              <a:t>i.e. </a:t>
            </a:r>
            <a:r>
              <a:rPr sz="1050" spc="15" dirty="0">
                <a:latin typeface="Arial"/>
                <a:cs typeface="Arial"/>
              </a:rPr>
              <a:t>the remote storage</a:t>
            </a:r>
            <a:r>
              <a:rPr sz="1050" spc="-125" dirty="0">
                <a:latin typeface="Arial"/>
                <a:cs typeface="Arial"/>
              </a:rPr>
              <a:t> </a:t>
            </a:r>
            <a:r>
              <a:rPr sz="1050" spc="10" dirty="0">
                <a:latin typeface="Arial"/>
                <a:cs typeface="Arial"/>
              </a:rPr>
              <a:t>file  </a:t>
            </a:r>
            <a:r>
              <a:rPr sz="1050" spc="15" dirty="0">
                <a:latin typeface="Arial"/>
                <a:cs typeface="Arial"/>
              </a:rPr>
              <a:t>system can </a:t>
            </a:r>
            <a:r>
              <a:rPr sz="1050" spc="20" dirty="0">
                <a:latin typeface="Arial"/>
                <a:cs typeface="Arial"/>
              </a:rPr>
              <a:t>be </a:t>
            </a:r>
            <a:r>
              <a:rPr sz="1050" spc="10" dirty="0">
                <a:latin typeface="Arial"/>
                <a:cs typeface="Arial"/>
              </a:rPr>
              <a:t>locally </a:t>
            </a:r>
            <a:r>
              <a:rPr sz="1050" spc="20" dirty="0">
                <a:latin typeface="Arial"/>
                <a:cs typeface="Arial"/>
              </a:rPr>
              <a:t>mounted </a:t>
            </a:r>
            <a:r>
              <a:rPr sz="1050" spc="15" dirty="0">
                <a:latin typeface="Arial"/>
                <a:cs typeface="Arial"/>
              </a:rPr>
              <a:t>by </a:t>
            </a:r>
            <a:r>
              <a:rPr sz="1050" spc="20" dirty="0">
                <a:latin typeface="Arial"/>
                <a:cs typeface="Arial"/>
              </a:rPr>
              <a:t>a </a:t>
            </a:r>
            <a:r>
              <a:rPr sz="1050" spc="15" dirty="0">
                <a:latin typeface="Arial"/>
                <a:cs typeface="Arial"/>
              </a:rPr>
              <a:t>host as any other </a:t>
            </a:r>
            <a:r>
              <a:rPr sz="1050" spc="10" dirty="0">
                <a:latin typeface="Arial"/>
                <a:cs typeface="Arial"/>
              </a:rPr>
              <a:t>file</a:t>
            </a:r>
            <a:r>
              <a:rPr sz="1050" spc="-165" dirty="0">
                <a:latin typeface="Arial"/>
                <a:cs typeface="Arial"/>
              </a:rPr>
              <a:t> </a:t>
            </a:r>
            <a:r>
              <a:rPr sz="1050" spc="15" dirty="0">
                <a:latin typeface="Arial"/>
                <a:cs typeface="Arial"/>
              </a:rPr>
              <a:t>system.</a:t>
            </a:r>
            <a:endParaRPr sz="1050">
              <a:latin typeface="Arial"/>
              <a:cs typeface="Arial"/>
            </a:endParaRPr>
          </a:p>
          <a:p>
            <a:pPr marL="323850" lvl="1" indent="-153670">
              <a:lnSpc>
                <a:spcPct val="100000"/>
              </a:lnSpc>
              <a:spcBef>
                <a:spcPts val="365"/>
              </a:spcBef>
              <a:buAutoNum type="alphaLcPeriod"/>
              <a:tabLst>
                <a:tab pos="324485" algn="l"/>
              </a:tabLst>
            </a:pPr>
            <a:r>
              <a:rPr sz="1050" spc="20" dirty="0">
                <a:latin typeface="Arial"/>
                <a:cs typeface="Arial"/>
              </a:rPr>
              <a:t>NAS</a:t>
            </a:r>
            <a:endParaRPr sz="1050">
              <a:latin typeface="Arial"/>
              <a:cs typeface="Arial"/>
            </a:endParaRPr>
          </a:p>
          <a:p>
            <a:pPr marL="323850" lvl="1" indent="-153670">
              <a:lnSpc>
                <a:spcPct val="100000"/>
              </a:lnSpc>
              <a:spcBef>
                <a:spcPts val="365"/>
              </a:spcBef>
              <a:buAutoNum type="alphaLcPeriod"/>
              <a:tabLst>
                <a:tab pos="324485" algn="l"/>
              </a:tabLst>
            </a:pPr>
            <a:r>
              <a:rPr sz="1050" spc="20" dirty="0">
                <a:latin typeface="Arial"/>
                <a:cs typeface="Arial"/>
              </a:rPr>
              <a:t>SAN</a:t>
            </a:r>
            <a:endParaRPr sz="1050">
              <a:latin typeface="Arial"/>
              <a:cs typeface="Arial"/>
            </a:endParaRPr>
          </a:p>
          <a:p>
            <a:pPr marL="316865" lvl="1" indent="-146685">
              <a:lnSpc>
                <a:spcPct val="100000"/>
              </a:lnSpc>
              <a:spcBef>
                <a:spcPts val="365"/>
              </a:spcBef>
              <a:buAutoNum type="alphaLcPeriod"/>
              <a:tabLst>
                <a:tab pos="317500" algn="l"/>
              </a:tabLst>
            </a:pPr>
            <a:r>
              <a:rPr sz="1050" spc="15" dirty="0">
                <a:latin typeface="Arial"/>
                <a:cs typeface="Arial"/>
              </a:rPr>
              <a:t>Both </a:t>
            </a:r>
            <a:r>
              <a:rPr sz="1050" spc="20" dirty="0">
                <a:latin typeface="Arial"/>
                <a:cs typeface="Arial"/>
              </a:rPr>
              <a:t>NAS and</a:t>
            </a:r>
            <a:r>
              <a:rPr sz="1050" spc="-45" dirty="0">
                <a:latin typeface="Arial"/>
                <a:cs typeface="Arial"/>
              </a:rPr>
              <a:t> </a:t>
            </a:r>
            <a:r>
              <a:rPr sz="1050" spc="20" dirty="0">
                <a:latin typeface="Arial"/>
                <a:cs typeface="Arial"/>
              </a:rPr>
              <a:t>SAN</a:t>
            </a:r>
            <a:endParaRPr sz="1050">
              <a:latin typeface="Arial"/>
              <a:cs typeface="Arial"/>
            </a:endParaRPr>
          </a:p>
          <a:p>
            <a:pPr lvl="1">
              <a:lnSpc>
                <a:spcPct val="100000"/>
              </a:lnSpc>
              <a:spcBef>
                <a:spcPts val="10"/>
              </a:spcBef>
              <a:buFont typeface="Arial"/>
              <a:buAutoNum type="alphaLcPeriod"/>
            </a:pPr>
            <a:endParaRPr sz="1700">
              <a:latin typeface="Times New Roman"/>
              <a:cs typeface="Times New Roman"/>
            </a:endParaRPr>
          </a:p>
          <a:p>
            <a:pPr marL="12700" marR="140970">
              <a:lnSpc>
                <a:spcPct val="102899"/>
              </a:lnSpc>
              <a:buAutoNum type="arabicPeriod"/>
              <a:tabLst>
                <a:tab pos="166370" algn="l"/>
                <a:tab pos="702310" algn="l"/>
              </a:tabLst>
            </a:pPr>
            <a:r>
              <a:rPr sz="1050" u="sng" spc="10" dirty="0">
                <a:uFill>
                  <a:solidFill>
                    <a:srgbClr val="000000"/>
                  </a:solidFill>
                </a:uFill>
                <a:latin typeface="Arial"/>
                <a:cs typeface="Arial"/>
              </a:rPr>
              <a:t> 	</a:t>
            </a:r>
            <a:r>
              <a:rPr sz="1050" spc="-10" dirty="0">
                <a:latin typeface="Arial"/>
                <a:cs typeface="Arial"/>
              </a:rPr>
              <a:t> </a:t>
            </a:r>
            <a:r>
              <a:rPr sz="1050" spc="15" dirty="0">
                <a:latin typeface="Arial"/>
                <a:cs typeface="Arial"/>
              </a:rPr>
              <a:t>refers to the components </a:t>
            </a:r>
            <a:r>
              <a:rPr sz="1050" spc="10" dirty="0">
                <a:latin typeface="Arial"/>
                <a:cs typeface="Arial"/>
              </a:rPr>
              <a:t>built into </a:t>
            </a:r>
            <a:r>
              <a:rPr sz="1050" spc="15" dirty="0">
                <a:latin typeface="Arial"/>
                <a:cs typeface="Arial"/>
              </a:rPr>
              <a:t>the host server operating system </a:t>
            </a:r>
            <a:r>
              <a:rPr sz="1050" spc="20" dirty="0">
                <a:latin typeface="Arial"/>
                <a:cs typeface="Arial"/>
              </a:rPr>
              <a:t>and </a:t>
            </a:r>
            <a:r>
              <a:rPr sz="1050" spc="15" dirty="0">
                <a:latin typeface="Arial"/>
                <a:cs typeface="Arial"/>
              </a:rPr>
              <a:t>the</a:t>
            </a:r>
            <a:r>
              <a:rPr sz="1050" spc="-130" dirty="0">
                <a:latin typeface="Arial"/>
                <a:cs typeface="Arial"/>
              </a:rPr>
              <a:t> </a:t>
            </a:r>
            <a:r>
              <a:rPr sz="1050" spc="15" dirty="0">
                <a:latin typeface="Arial"/>
                <a:cs typeface="Arial"/>
              </a:rPr>
              <a:t>host  hardware to enable storage</a:t>
            </a:r>
            <a:r>
              <a:rPr sz="1050" spc="-60" dirty="0">
                <a:latin typeface="Arial"/>
                <a:cs typeface="Arial"/>
              </a:rPr>
              <a:t> </a:t>
            </a:r>
            <a:r>
              <a:rPr sz="1050" spc="10" dirty="0">
                <a:latin typeface="Arial"/>
                <a:cs typeface="Arial"/>
              </a:rPr>
              <a:t>virtualization.</a:t>
            </a:r>
            <a:endParaRPr sz="1050">
              <a:latin typeface="Arial"/>
              <a:cs typeface="Arial"/>
            </a:endParaRPr>
          </a:p>
        </p:txBody>
      </p:sp>
    </p:spTree>
    <p:extLst>
      <p:ext uri="{BB962C8B-B14F-4D97-AF65-F5344CB8AC3E}">
        <p14:creationId xmlns:p14="http://schemas.microsoft.com/office/powerpoint/2010/main" val="228289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1956435" cy="271228"/>
          </a:xfrm>
          <a:prstGeom prst="rect">
            <a:avLst/>
          </a:prstGeom>
        </p:spPr>
        <p:txBody>
          <a:bodyPr vert="horz" wrap="square" lIns="0" tIns="17145" rIns="0" bIns="0" rtlCol="0">
            <a:spAutoFit/>
          </a:bodyPr>
          <a:lstStyle/>
          <a:p>
            <a:pPr marL="12700">
              <a:lnSpc>
                <a:spcPct val="100000"/>
              </a:lnSpc>
              <a:spcBef>
                <a:spcPts val="135"/>
              </a:spcBef>
            </a:pPr>
            <a:r>
              <a:rPr spc="15" dirty="0"/>
              <a:t>Checkpoint </a:t>
            </a:r>
            <a:r>
              <a:rPr spc="15" dirty="0" smtClean="0"/>
              <a:t>(</a:t>
            </a:r>
            <a:r>
              <a:rPr lang="en-US" spc="15" dirty="0" smtClean="0"/>
              <a:t>4</a:t>
            </a:r>
            <a:r>
              <a:rPr spc="15" dirty="0" smtClean="0"/>
              <a:t>)</a:t>
            </a:r>
            <a:endParaRPr spc="15" dirty="0"/>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 </a:t>
            </a:r>
            <a:r>
              <a:rPr spc="-5" dirty="0"/>
              <a:t>Copyright </a:t>
            </a:r>
            <a:r>
              <a:rPr dirty="0"/>
              <a:t>IBM </a:t>
            </a:r>
            <a:r>
              <a:rPr spc="-5" dirty="0"/>
              <a:t>Corporation</a:t>
            </a:r>
            <a:r>
              <a:rPr spc="-50" dirty="0"/>
              <a:t> </a:t>
            </a:r>
            <a:r>
              <a:rPr dirty="0"/>
              <a:t>2016</a:t>
            </a:r>
          </a:p>
        </p:txBody>
      </p:sp>
      <p:sp>
        <p:nvSpPr>
          <p:cNvPr id="5" name="object 5"/>
          <p:cNvSpPr txBox="1"/>
          <p:nvPr/>
        </p:nvSpPr>
        <p:spPr>
          <a:xfrm>
            <a:off x="132079" y="705255"/>
            <a:ext cx="5840095" cy="3676015"/>
          </a:xfrm>
          <a:prstGeom prst="rect">
            <a:avLst/>
          </a:prstGeom>
        </p:spPr>
        <p:txBody>
          <a:bodyPr vert="horz" wrap="square" lIns="0" tIns="47625" rIns="0" bIns="0" rtlCol="0">
            <a:spAutoFit/>
          </a:bodyPr>
          <a:lstStyle/>
          <a:p>
            <a:pPr marL="139700" indent="-127635">
              <a:lnSpc>
                <a:spcPct val="100000"/>
              </a:lnSpc>
              <a:spcBef>
                <a:spcPts val="375"/>
              </a:spcBef>
              <a:buAutoNum type="arabicPeriod" startAt="5"/>
              <a:tabLst>
                <a:tab pos="140335" algn="l"/>
                <a:tab pos="3402965" algn="l"/>
              </a:tabLst>
            </a:pPr>
            <a:r>
              <a:rPr sz="900" dirty="0">
                <a:latin typeface="Arial"/>
                <a:cs typeface="Arial"/>
              </a:rPr>
              <a:t>Storage based virtualization refers to the use</a:t>
            </a:r>
            <a:r>
              <a:rPr sz="900" spc="65" dirty="0">
                <a:latin typeface="Arial"/>
                <a:cs typeface="Arial"/>
              </a:rPr>
              <a:t> </a:t>
            </a:r>
            <a:r>
              <a:rPr sz="900" dirty="0">
                <a:latin typeface="Arial"/>
                <a:cs typeface="Arial"/>
              </a:rPr>
              <a:t>of</a:t>
            </a:r>
            <a:r>
              <a:rPr sz="900" spc="15" dirty="0">
                <a:latin typeface="Arial"/>
                <a:cs typeface="Arial"/>
              </a:rPr>
              <a:t> </a:t>
            </a:r>
            <a:r>
              <a:rPr sz="900" dirty="0">
                <a:latin typeface="Arial"/>
                <a:cs typeface="Arial"/>
              </a:rPr>
              <a:t>exclusive</a:t>
            </a:r>
            <a:r>
              <a:rPr sz="900" u="sng" dirty="0">
                <a:uFill>
                  <a:solidFill>
                    <a:srgbClr val="000000"/>
                  </a:solidFill>
                </a:uFill>
                <a:latin typeface="Arial"/>
                <a:cs typeface="Arial"/>
              </a:rPr>
              <a:t> 	</a:t>
            </a:r>
            <a:r>
              <a:rPr sz="900" dirty="0">
                <a:latin typeface="Arial"/>
                <a:cs typeface="Arial"/>
              </a:rPr>
              <a:t>storage protocols to access storage</a:t>
            </a:r>
            <a:r>
              <a:rPr sz="900" spc="-40" dirty="0">
                <a:latin typeface="Arial"/>
                <a:cs typeface="Arial"/>
              </a:rPr>
              <a:t> </a:t>
            </a:r>
            <a:r>
              <a:rPr sz="900" dirty="0">
                <a:latin typeface="Arial"/>
                <a:cs typeface="Arial"/>
              </a:rPr>
              <a:t>systems.</a:t>
            </a:r>
            <a:endParaRPr sz="900">
              <a:latin typeface="Arial"/>
              <a:cs typeface="Arial"/>
            </a:endParaRPr>
          </a:p>
          <a:p>
            <a:pPr marL="297815" lvl="1" indent="-127635">
              <a:lnSpc>
                <a:spcPct val="100000"/>
              </a:lnSpc>
              <a:spcBef>
                <a:spcPts val="275"/>
              </a:spcBef>
              <a:buAutoNum type="alphaLcPeriod"/>
              <a:tabLst>
                <a:tab pos="298450" algn="l"/>
              </a:tabLst>
            </a:pPr>
            <a:r>
              <a:rPr sz="900" dirty="0">
                <a:latin typeface="Arial"/>
                <a:cs typeface="Arial"/>
              </a:rPr>
              <a:t>host-dependent</a:t>
            </a:r>
            <a:endParaRPr sz="900">
              <a:latin typeface="Arial"/>
              <a:cs typeface="Arial"/>
            </a:endParaRPr>
          </a:p>
          <a:p>
            <a:pPr marL="297815" lvl="1" indent="-127635">
              <a:lnSpc>
                <a:spcPct val="100000"/>
              </a:lnSpc>
              <a:spcBef>
                <a:spcPts val="275"/>
              </a:spcBef>
              <a:buAutoNum type="alphaLcPeriod"/>
              <a:tabLst>
                <a:tab pos="298450" algn="l"/>
              </a:tabLst>
            </a:pPr>
            <a:r>
              <a:rPr sz="900" dirty="0">
                <a:latin typeface="Arial"/>
                <a:cs typeface="Arial"/>
              </a:rPr>
              <a:t>guest-dependent</a:t>
            </a:r>
            <a:endParaRPr sz="900">
              <a:latin typeface="Arial"/>
              <a:cs typeface="Arial"/>
            </a:endParaRPr>
          </a:p>
          <a:p>
            <a:pPr marL="290830" lvl="1" indent="-120650">
              <a:lnSpc>
                <a:spcPct val="100000"/>
              </a:lnSpc>
              <a:spcBef>
                <a:spcPts val="275"/>
              </a:spcBef>
              <a:buAutoNum type="alphaLcPeriod"/>
              <a:tabLst>
                <a:tab pos="291465" algn="l"/>
              </a:tabLst>
            </a:pPr>
            <a:r>
              <a:rPr sz="900" dirty="0">
                <a:latin typeface="Arial"/>
                <a:cs typeface="Arial"/>
              </a:rPr>
              <a:t>host-independent</a:t>
            </a:r>
            <a:endParaRPr sz="900">
              <a:latin typeface="Arial"/>
              <a:cs typeface="Arial"/>
            </a:endParaRPr>
          </a:p>
          <a:p>
            <a:pPr marL="297815" lvl="1" indent="-127635">
              <a:lnSpc>
                <a:spcPct val="100000"/>
              </a:lnSpc>
              <a:spcBef>
                <a:spcPts val="275"/>
              </a:spcBef>
              <a:buAutoNum type="alphaLcPeriod"/>
              <a:tabLst>
                <a:tab pos="298450" algn="l"/>
              </a:tabLst>
            </a:pPr>
            <a:r>
              <a:rPr sz="900" dirty="0">
                <a:latin typeface="Arial"/>
                <a:cs typeface="Arial"/>
              </a:rPr>
              <a:t>guest-independent</a:t>
            </a:r>
            <a:endParaRPr sz="900">
              <a:latin typeface="Arial"/>
              <a:cs typeface="Arial"/>
            </a:endParaRPr>
          </a:p>
          <a:p>
            <a:pPr lvl="1">
              <a:lnSpc>
                <a:spcPct val="100000"/>
              </a:lnSpc>
              <a:spcBef>
                <a:spcPts val="25"/>
              </a:spcBef>
              <a:buFont typeface="Arial"/>
              <a:buAutoNum type="alphaLcPeriod"/>
            </a:pPr>
            <a:endParaRPr sz="1400">
              <a:latin typeface="Times New Roman"/>
              <a:cs typeface="Times New Roman"/>
            </a:endParaRPr>
          </a:p>
          <a:p>
            <a:pPr marL="139700" indent="-127635">
              <a:lnSpc>
                <a:spcPct val="100000"/>
              </a:lnSpc>
              <a:buAutoNum type="arabicPeriod" startAt="5"/>
              <a:tabLst>
                <a:tab pos="140335" algn="l"/>
              </a:tabLst>
            </a:pPr>
            <a:r>
              <a:rPr sz="900" dirty="0">
                <a:latin typeface="Arial"/>
                <a:cs typeface="Arial"/>
              </a:rPr>
              <a:t>Major shortcomings of the conventional storage systems are</a:t>
            </a:r>
            <a:r>
              <a:rPr sz="900" spc="-70" dirty="0">
                <a:latin typeface="Arial"/>
                <a:cs typeface="Arial"/>
              </a:rPr>
              <a:t> </a:t>
            </a:r>
            <a:r>
              <a:rPr sz="900" dirty="0">
                <a:latin typeface="Arial"/>
                <a:cs typeface="Arial"/>
              </a:rPr>
              <a:t>:</a:t>
            </a:r>
            <a:endParaRPr sz="900">
              <a:latin typeface="Arial"/>
              <a:cs typeface="Arial"/>
            </a:endParaRPr>
          </a:p>
          <a:p>
            <a:pPr marL="298450" lvl="1" indent="-128270">
              <a:lnSpc>
                <a:spcPct val="100000"/>
              </a:lnSpc>
              <a:spcBef>
                <a:spcPts val="275"/>
              </a:spcBef>
              <a:buAutoNum type="alphaLcPeriod"/>
              <a:tabLst>
                <a:tab pos="299085" algn="l"/>
              </a:tabLst>
            </a:pPr>
            <a:r>
              <a:rPr sz="900" spc="-5" dirty="0">
                <a:latin typeface="Arial"/>
                <a:cs typeface="Arial"/>
              </a:rPr>
              <a:t>Interoperability, </a:t>
            </a:r>
            <a:r>
              <a:rPr sz="900" dirty="0">
                <a:latin typeface="Arial"/>
                <a:cs typeface="Arial"/>
              </a:rPr>
              <a:t>Reliability and</a:t>
            </a:r>
            <a:r>
              <a:rPr sz="900" spc="-10" dirty="0">
                <a:latin typeface="Arial"/>
                <a:cs typeface="Arial"/>
              </a:rPr>
              <a:t> </a:t>
            </a:r>
            <a:r>
              <a:rPr sz="900" dirty="0">
                <a:latin typeface="Arial"/>
                <a:cs typeface="Arial"/>
              </a:rPr>
              <a:t>Scalability</a:t>
            </a:r>
            <a:endParaRPr sz="900">
              <a:latin typeface="Arial"/>
              <a:cs typeface="Arial"/>
            </a:endParaRPr>
          </a:p>
          <a:p>
            <a:pPr marL="298450" lvl="1" indent="-128270">
              <a:lnSpc>
                <a:spcPct val="100000"/>
              </a:lnSpc>
              <a:spcBef>
                <a:spcPts val="275"/>
              </a:spcBef>
              <a:buAutoNum type="alphaLcPeriod"/>
              <a:tabLst>
                <a:tab pos="299085" algn="l"/>
              </a:tabLst>
            </a:pPr>
            <a:r>
              <a:rPr sz="900" spc="-5" dirty="0">
                <a:latin typeface="Arial"/>
                <a:cs typeface="Arial"/>
              </a:rPr>
              <a:t>Interoperability, </a:t>
            </a:r>
            <a:r>
              <a:rPr sz="900" dirty="0">
                <a:latin typeface="Arial"/>
                <a:cs typeface="Arial"/>
              </a:rPr>
              <a:t>Manageability and</a:t>
            </a:r>
            <a:r>
              <a:rPr sz="900" spc="-10" dirty="0">
                <a:latin typeface="Arial"/>
                <a:cs typeface="Arial"/>
              </a:rPr>
              <a:t> </a:t>
            </a:r>
            <a:r>
              <a:rPr sz="900" dirty="0">
                <a:latin typeface="Arial"/>
                <a:cs typeface="Arial"/>
              </a:rPr>
              <a:t>Scalability</a:t>
            </a:r>
            <a:endParaRPr sz="900">
              <a:latin typeface="Arial"/>
              <a:cs typeface="Arial"/>
            </a:endParaRPr>
          </a:p>
          <a:p>
            <a:pPr marL="290830" lvl="1" indent="-120650">
              <a:lnSpc>
                <a:spcPct val="100000"/>
              </a:lnSpc>
              <a:spcBef>
                <a:spcPts val="280"/>
              </a:spcBef>
              <a:buAutoNum type="alphaLcPeriod"/>
              <a:tabLst>
                <a:tab pos="291465" algn="l"/>
              </a:tabLst>
            </a:pPr>
            <a:r>
              <a:rPr sz="900" spc="-10" dirty="0">
                <a:latin typeface="Arial"/>
                <a:cs typeface="Arial"/>
              </a:rPr>
              <a:t>Security, </a:t>
            </a:r>
            <a:r>
              <a:rPr sz="900" dirty="0">
                <a:latin typeface="Arial"/>
                <a:cs typeface="Arial"/>
              </a:rPr>
              <a:t>Reliability and</a:t>
            </a:r>
            <a:r>
              <a:rPr sz="900" spc="-10" dirty="0">
                <a:latin typeface="Arial"/>
                <a:cs typeface="Arial"/>
              </a:rPr>
              <a:t> </a:t>
            </a:r>
            <a:r>
              <a:rPr sz="900" dirty="0">
                <a:latin typeface="Arial"/>
                <a:cs typeface="Arial"/>
              </a:rPr>
              <a:t>Reusability</a:t>
            </a:r>
            <a:endParaRPr sz="900">
              <a:latin typeface="Arial"/>
              <a:cs typeface="Arial"/>
            </a:endParaRPr>
          </a:p>
          <a:p>
            <a:pPr marL="297815" lvl="1" indent="-127635">
              <a:lnSpc>
                <a:spcPct val="100000"/>
              </a:lnSpc>
              <a:spcBef>
                <a:spcPts val="275"/>
              </a:spcBef>
              <a:buAutoNum type="alphaLcPeriod"/>
              <a:tabLst>
                <a:tab pos="298450" algn="l"/>
              </a:tabLst>
            </a:pPr>
            <a:r>
              <a:rPr sz="900" spc="-5" dirty="0">
                <a:latin typeface="Arial"/>
                <a:cs typeface="Arial"/>
              </a:rPr>
              <a:t>None</a:t>
            </a:r>
            <a:endParaRPr sz="900">
              <a:latin typeface="Arial"/>
              <a:cs typeface="Arial"/>
            </a:endParaRPr>
          </a:p>
          <a:p>
            <a:pPr lvl="1">
              <a:lnSpc>
                <a:spcPct val="100000"/>
              </a:lnSpc>
              <a:spcBef>
                <a:spcPts val="20"/>
              </a:spcBef>
              <a:buFont typeface="Arial"/>
              <a:buAutoNum type="alphaLcPeriod"/>
            </a:pPr>
            <a:endParaRPr sz="1400">
              <a:latin typeface="Times New Roman"/>
              <a:cs typeface="Times New Roman"/>
            </a:endParaRPr>
          </a:p>
          <a:p>
            <a:pPr marL="12700" marR="5080">
              <a:lnSpc>
                <a:spcPct val="100000"/>
              </a:lnSpc>
              <a:buAutoNum type="arabicPeriod" startAt="5"/>
              <a:tabLst>
                <a:tab pos="140335" algn="l"/>
                <a:tab pos="1002665" algn="l"/>
              </a:tabLst>
            </a:pPr>
            <a:r>
              <a:rPr sz="900" dirty="0">
                <a:latin typeface="Arial"/>
                <a:cs typeface="Arial"/>
              </a:rPr>
              <a:t>In a</a:t>
            </a:r>
            <a:r>
              <a:rPr sz="900" u="sng" dirty="0">
                <a:uFill>
                  <a:solidFill>
                    <a:srgbClr val="000000"/>
                  </a:solidFill>
                </a:uFill>
                <a:latin typeface="Arial"/>
                <a:cs typeface="Arial"/>
              </a:rPr>
              <a:t> 	</a:t>
            </a:r>
            <a:r>
              <a:rPr sz="900" dirty="0">
                <a:latin typeface="Arial"/>
                <a:cs typeface="Arial"/>
              </a:rPr>
              <a:t>, the desktop virtual machines are kept on a central </a:t>
            </a:r>
            <a:r>
              <a:rPr sz="900" spc="-5" dirty="0">
                <a:latin typeface="Arial"/>
                <a:cs typeface="Arial"/>
              </a:rPr>
              <a:t>server. </a:t>
            </a:r>
            <a:r>
              <a:rPr sz="900" dirty="0">
                <a:latin typeface="Arial"/>
                <a:cs typeface="Arial"/>
              </a:rPr>
              <a:t>The end-user equipment could be a  thin-client capable of presenting a remote display to the </a:t>
            </a:r>
            <a:r>
              <a:rPr sz="900" spc="-5" dirty="0">
                <a:latin typeface="Arial"/>
                <a:cs typeface="Arial"/>
              </a:rPr>
              <a:t>end-user, </a:t>
            </a:r>
            <a:r>
              <a:rPr sz="900" dirty="0">
                <a:latin typeface="Arial"/>
                <a:cs typeface="Arial"/>
              </a:rPr>
              <a:t>very similar to a RDP protocol client. The hosted  virtual desktops may be provisioned on-demand, be maintained </a:t>
            </a:r>
            <a:r>
              <a:rPr sz="900" spc="-5" dirty="0">
                <a:latin typeface="Arial"/>
                <a:cs typeface="Arial"/>
              </a:rPr>
              <a:t>in </a:t>
            </a:r>
            <a:r>
              <a:rPr sz="900" dirty="0">
                <a:latin typeface="Arial"/>
                <a:cs typeface="Arial"/>
              </a:rPr>
              <a:t>current configuration for </a:t>
            </a:r>
            <a:r>
              <a:rPr sz="900" spc="-5" dirty="0">
                <a:latin typeface="Arial"/>
                <a:cs typeface="Arial"/>
              </a:rPr>
              <a:t>longer </a:t>
            </a:r>
            <a:r>
              <a:rPr sz="900" dirty="0">
                <a:latin typeface="Arial"/>
                <a:cs typeface="Arial"/>
              </a:rPr>
              <a:t>runs, or </a:t>
            </a:r>
            <a:r>
              <a:rPr sz="900" spc="-5" dirty="0">
                <a:latin typeface="Arial"/>
                <a:cs typeface="Arial"/>
              </a:rPr>
              <a:t>be  </a:t>
            </a:r>
            <a:r>
              <a:rPr sz="900" dirty="0">
                <a:latin typeface="Arial"/>
                <a:cs typeface="Arial"/>
              </a:rPr>
              <a:t>saved and </a:t>
            </a:r>
            <a:r>
              <a:rPr sz="900" spc="-5" dirty="0">
                <a:latin typeface="Arial"/>
                <a:cs typeface="Arial"/>
              </a:rPr>
              <a:t>archived in </a:t>
            </a:r>
            <a:r>
              <a:rPr sz="900" dirty="0">
                <a:latin typeface="Arial"/>
                <a:cs typeface="Arial"/>
              </a:rPr>
              <a:t>a </a:t>
            </a:r>
            <a:r>
              <a:rPr sz="900" spc="-5" dirty="0">
                <a:latin typeface="Arial"/>
                <a:cs typeface="Arial"/>
              </a:rPr>
              <a:t>desktop-repository </a:t>
            </a:r>
            <a:r>
              <a:rPr sz="900" dirty="0">
                <a:latin typeface="Arial"/>
                <a:cs typeface="Arial"/>
              </a:rPr>
              <a:t>on the</a:t>
            </a:r>
            <a:r>
              <a:rPr sz="900" spc="-20" dirty="0">
                <a:latin typeface="Arial"/>
                <a:cs typeface="Arial"/>
              </a:rPr>
              <a:t> </a:t>
            </a:r>
            <a:r>
              <a:rPr sz="900" spc="-5" dirty="0">
                <a:latin typeface="Arial"/>
                <a:cs typeface="Arial"/>
              </a:rPr>
              <a:t>server.</a:t>
            </a:r>
            <a:endParaRPr sz="900">
              <a:latin typeface="Arial"/>
              <a:cs typeface="Arial"/>
            </a:endParaRPr>
          </a:p>
          <a:p>
            <a:pPr>
              <a:lnSpc>
                <a:spcPct val="100000"/>
              </a:lnSpc>
              <a:spcBef>
                <a:spcPts val="35"/>
              </a:spcBef>
              <a:buFont typeface="Arial"/>
              <a:buAutoNum type="arabicPeriod" startAt="5"/>
            </a:pPr>
            <a:endParaRPr sz="1400">
              <a:latin typeface="Times New Roman"/>
              <a:cs typeface="Times New Roman"/>
            </a:endParaRPr>
          </a:p>
          <a:p>
            <a:pPr marL="12700" marR="399415">
              <a:lnSpc>
                <a:spcPct val="100000"/>
              </a:lnSpc>
              <a:buAutoNum type="arabicPeriod" startAt="5"/>
              <a:tabLst>
                <a:tab pos="140335" algn="l"/>
              </a:tabLst>
            </a:pPr>
            <a:r>
              <a:rPr sz="900" dirty="0">
                <a:latin typeface="Arial"/>
                <a:cs typeface="Arial"/>
              </a:rPr>
              <a:t>KVM is enabled only in the presence of Intel </a:t>
            </a:r>
            <a:r>
              <a:rPr sz="900" spc="-10" dirty="0">
                <a:latin typeface="Arial"/>
                <a:cs typeface="Arial"/>
              </a:rPr>
              <a:t>VT-x </a:t>
            </a:r>
            <a:r>
              <a:rPr sz="900" dirty="0">
                <a:latin typeface="Arial"/>
                <a:cs typeface="Arial"/>
              </a:rPr>
              <a:t>hardware on Intel platforms or AMD-V feature on AMD  platforms.</a:t>
            </a:r>
            <a:endParaRPr sz="900">
              <a:latin typeface="Arial"/>
              <a:cs typeface="Arial"/>
            </a:endParaRPr>
          </a:p>
          <a:p>
            <a:pPr marL="295910" lvl="1" indent="-125730">
              <a:lnSpc>
                <a:spcPct val="100000"/>
              </a:lnSpc>
              <a:spcBef>
                <a:spcPts val="280"/>
              </a:spcBef>
              <a:buAutoNum type="alphaLcPeriod"/>
              <a:tabLst>
                <a:tab pos="296545" algn="l"/>
              </a:tabLst>
            </a:pPr>
            <a:r>
              <a:rPr sz="900" spc="-10" dirty="0">
                <a:latin typeface="Arial"/>
                <a:cs typeface="Arial"/>
              </a:rPr>
              <a:t>True</a:t>
            </a:r>
            <a:endParaRPr sz="900">
              <a:latin typeface="Arial"/>
              <a:cs typeface="Arial"/>
            </a:endParaRPr>
          </a:p>
          <a:p>
            <a:pPr marL="298450" lvl="1" indent="-128270">
              <a:lnSpc>
                <a:spcPct val="100000"/>
              </a:lnSpc>
              <a:spcBef>
                <a:spcPts val="270"/>
              </a:spcBef>
              <a:buAutoNum type="alphaLcPeriod"/>
              <a:tabLst>
                <a:tab pos="299085" algn="l"/>
              </a:tabLst>
            </a:pPr>
            <a:r>
              <a:rPr sz="900" dirty="0">
                <a:latin typeface="Arial"/>
                <a:cs typeface="Arial"/>
              </a:rPr>
              <a:t>False</a:t>
            </a:r>
            <a:endParaRPr sz="900">
              <a:latin typeface="Arial"/>
              <a:cs typeface="Arial"/>
            </a:endParaRPr>
          </a:p>
          <a:p>
            <a:pPr marL="290830" lvl="1" indent="-120650">
              <a:lnSpc>
                <a:spcPct val="100000"/>
              </a:lnSpc>
              <a:spcBef>
                <a:spcPts val="280"/>
              </a:spcBef>
              <a:buAutoNum type="alphaLcPeriod"/>
              <a:tabLst>
                <a:tab pos="291465" algn="l"/>
              </a:tabLst>
            </a:pPr>
            <a:r>
              <a:rPr sz="900" dirty="0">
                <a:latin typeface="Arial"/>
                <a:cs typeface="Arial"/>
              </a:rPr>
              <a:t>Can be true or false, </a:t>
            </a:r>
            <a:r>
              <a:rPr sz="900" spc="-5" dirty="0">
                <a:latin typeface="Arial"/>
                <a:cs typeface="Arial"/>
              </a:rPr>
              <a:t>depends </a:t>
            </a:r>
            <a:r>
              <a:rPr sz="900" dirty="0">
                <a:latin typeface="Arial"/>
                <a:cs typeface="Arial"/>
              </a:rPr>
              <a:t>on type of</a:t>
            </a:r>
            <a:r>
              <a:rPr sz="900" spc="-40" dirty="0">
                <a:latin typeface="Arial"/>
                <a:cs typeface="Arial"/>
              </a:rPr>
              <a:t> </a:t>
            </a:r>
            <a:r>
              <a:rPr sz="900" dirty="0">
                <a:latin typeface="Arial"/>
                <a:cs typeface="Arial"/>
              </a:rPr>
              <a:t>OS.</a:t>
            </a:r>
            <a:endParaRPr sz="900">
              <a:latin typeface="Arial"/>
              <a:cs typeface="Arial"/>
            </a:endParaRPr>
          </a:p>
        </p:txBody>
      </p:sp>
    </p:spTree>
    <p:extLst>
      <p:ext uri="{BB962C8B-B14F-4D97-AF65-F5344CB8AC3E}">
        <p14:creationId xmlns:p14="http://schemas.microsoft.com/office/powerpoint/2010/main" val="2718654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pic>
        <p:nvPicPr>
          <p:cNvPr id="3" name="Picture 2"/>
          <p:cNvPicPr>
            <a:picLocks noChangeAspect="1"/>
          </p:cNvPicPr>
          <p:nvPr/>
        </p:nvPicPr>
        <p:blipFill>
          <a:blip r:embed="rId2"/>
          <a:stretch>
            <a:fillRect/>
          </a:stretch>
        </p:blipFill>
        <p:spPr>
          <a:xfrm>
            <a:off x="285750" y="523875"/>
            <a:ext cx="5562600" cy="3638550"/>
          </a:xfrm>
          <a:prstGeom prst="rect">
            <a:avLst/>
          </a:prstGeom>
        </p:spPr>
      </p:pic>
    </p:spTree>
    <p:extLst>
      <p:ext uri="{BB962C8B-B14F-4D97-AF65-F5344CB8AC3E}">
        <p14:creationId xmlns:p14="http://schemas.microsoft.com/office/powerpoint/2010/main" val="1984471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pic>
        <p:nvPicPr>
          <p:cNvPr id="3" name="Picture 2"/>
          <p:cNvPicPr>
            <a:picLocks noChangeAspect="1"/>
          </p:cNvPicPr>
          <p:nvPr/>
        </p:nvPicPr>
        <p:blipFill>
          <a:blip r:embed="rId2"/>
          <a:stretch>
            <a:fillRect/>
          </a:stretch>
        </p:blipFill>
        <p:spPr>
          <a:xfrm>
            <a:off x="57149" y="671512"/>
            <a:ext cx="5791201" cy="3343275"/>
          </a:xfrm>
          <a:prstGeom prst="rect">
            <a:avLst/>
          </a:prstGeom>
        </p:spPr>
      </p:pic>
    </p:spTree>
    <p:extLst>
      <p:ext uri="{BB962C8B-B14F-4D97-AF65-F5344CB8AC3E}">
        <p14:creationId xmlns:p14="http://schemas.microsoft.com/office/powerpoint/2010/main" val="589896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pic>
        <p:nvPicPr>
          <p:cNvPr id="3" name="Picture 2"/>
          <p:cNvPicPr>
            <a:picLocks noChangeAspect="1"/>
          </p:cNvPicPr>
          <p:nvPr/>
        </p:nvPicPr>
        <p:blipFill>
          <a:blip r:embed="rId2"/>
          <a:stretch>
            <a:fillRect/>
          </a:stretch>
        </p:blipFill>
        <p:spPr>
          <a:xfrm>
            <a:off x="133350" y="547687"/>
            <a:ext cx="5867400" cy="3590925"/>
          </a:xfrm>
          <a:prstGeom prst="rect">
            <a:avLst/>
          </a:prstGeom>
        </p:spPr>
      </p:pic>
    </p:spTree>
    <p:extLst>
      <p:ext uri="{BB962C8B-B14F-4D97-AF65-F5344CB8AC3E}">
        <p14:creationId xmlns:p14="http://schemas.microsoft.com/office/powerpoint/2010/main" val="3750121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pic>
        <p:nvPicPr>
          <p:cNvPr id="3" name="Picture 2"/>
          <p:cNvPicPr>
            <a:picLocks noChangeAspect="1"/>
          </p:cNvPicPr>
          <p:nvPr/>
        </p:nvPicPr>
        <p:blipFill>
          <a:blip r:embed="rId2"/>
          <a:stretch>
            <a:fillRect/>
          </a:stretch>
        </p:blipFill>
        <p:spPr>
          <a:xfrm>
            <a:off x="209549" y="595312"/>
            <a:ext cx="5410201" cy="3495675"/>
          </a:xfrm>
          <a:prstGeom prst="rect">
            <a:avLst/>
          </a:prstGeom>
        </p:spPr>
      </p:pic>
    </p:spTree>
    <p:extLst>
      <p:ext uri="{BB962C8B-B14F-4D97-AF65-F5344CB8AC3E}">
        <p14:creationId xmlns:p14="http://schemas.microsoft.com/office/powerpoint/2010/main" val="2844265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666</TotalTime>
  <Words>2476</Words>
  <Application>Microsoft Office PowerPoint</Application>
  <PresentationFormat>Custom</PresentationFormat>
  <Paragraphs>297</Paragraphs>
  <Slides>57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Times New Roman</vt:lpstr>
      <vt:lpstr>Wingdings</vt:lpstr>
      <vt:lpstr>Office Theme</vt:lpstr>
      <vt:lpstr>Lecture-6-11  Unit-2</vt:lpstr>
      <vt:lpstr>PowerPoint Presentation</vt:lpstr>
      <vt:lpstr>Unit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Hypervisor</vt:lpstr>
      <vt:lpstr>PowerPoint Presentation</vt:lpstr>
      <vt:lpstr>PowerPoint Presentation</vt:lpstr>
      <vt:lpstr>Types of Hypervisors</vt:lpstr>
      <vt:lpstr>PowerPoint Presentation</vt:lpstr>
      <vt:lpstr>PowerPoint Presentation</vt:lpstr>
      <vt:lpstr>PowerPoint Presentation</vt:lpstr>
      <vt:lpstr>PowerPoint Presentation</vt:lpstr>
      <vt:lpstr>Common considerations in server</vt:lpstr>
      <vt:lpstr>Single Point of Failure (SPOF) </vt:lpstr>
      <vt:lpstr>Patch Management</vt:lpstr>
      <vt:lpstr>Patch Management</vt:lpstr>
      <vt:lpstr>Physical Machine to Virtual Machine (P2v) Conversion</vt:lpstr>
      <vt:lpstr>Physical Machine to Virtual Machine (P2v) Conversion</vt:lpstr>
      <vt:lpstr>Anatomy of server virtualization</vt:lpstr>
      <vt:lpstr>PowerPoint Presentation</vt:lpstr>
      <vt:lpstr>Three major layers in Xen Server</vt:lpstr>
      <vt:lpstr>Desktop Virtualization</vt:lpstr>
      <vt:lpstr>How desktop virtualization works?</vt:lpstr>
      <vt:lpstr>Benefits of Desktop Virtualization</vt:lpstr>
      <vt:lpstr>Constraints in Desktop Virtualization</vt:lpstr>
      <vt:lpstr>PowerPoint Presentation</vt:lpstr>
      <vt:lpstr>Storage Virtualization Overview</vt:lpstr>
      <vt:lpstr>Benefits of storage virtualization</vt:lpstr>
      <vt:lpstr>Features in the logical layer</vt:lpstr>
      <vt:lpstr>Types of Storage Virtualization</vt:lpstr>
      <vt:lpstr>PowerPoint Presentation</vt:lpstr>
      <vt:lpstr>PowerPoint Presentation</vt:lpstr>
      <vt:lpstr>Storage Area Network</vt:lpstr>
      <vt:lpstr>Storage Area Network</vt:lpstr>
      <vt:lpstr>Network based storage virtualization</vt:lpstr>
      <vt:lpstr>PowerPoint Presentation</vt:lpstr>
      <vt:lpstr>PowerPoint Presentation</vt:lpstr>
      <vt:lpstr>How VPN works</vt:lpstr>
      <vt:lpstr>PowerPoint Presentation</vt:lpstr>
      <vt:lpstr>Advantages of VLAN</vt:lpstr>
      <vt:lpstr>Challenges in using applications in</vt:lpstr>
      <vt:lpstr>PowerPoint Presentation</vt:lpstr>
      <vt:lpstr>PowerPoint Presentation</vt:lpstr>
      <vt:lpstr>PowerPoint Presentation</vt:lpstr>
      <vt:lpstr>Checkpoint (1)</vt:lpstr>
      <vt:lpstr>Checkpoint (2)</vt:lpstr>
      <vt:lpstr>Checkpoint (3)</vt:lpstr>
      <vt:lpstr>Checkpoint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VC011G02.pptx</dc:title>
  <dc:creator>viqars</dc:creator>
  <cp:lastModifiedBy>Dr. Sunil Gupta</cp:lastModifiedBy>
  <cp:revision>24</cp:revision>
  <dcterms:created xsi:type="dcterms:W3CDTF">2020-08-23T06:38:46Z</dcterms:created>
  <dcterms:modified xsi:type="dcterms:W3CDTF">2020-09-08T08:28:30Z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2017-05-28T00:00:00Z</vt:filetime>
  </property>
  <property fmtid="{D5CDD505-2E9C-101B-9397-08002B2CF9AE}" pid="3" name="Creator">
    <vt:lpwstr>PScript5.dll Version 5.2.2</vt:lpwstr>
  </property>
  <property fmtid="{D5CDD505-2E9C-101B-9397-08002B2CF9AE}" pid="4" name="LastSaved">
    <vt:filetime>2020-08-23T00:00:00Z</vt:filetime>
  </property>
</Properties>
</file>